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317" r:id="rId3"/>
    <p:sldId id="330" r:id="rId4"/>
    <p:sldId id="315" r:id="rId5"/>
    <p:sldId id="257" r:id="rId6"/>
    <p:sldId id="258" r:id="rId7"/>
    <p:sldId id="286" r:id="rId8"/>
    <p:sldId id="265" r:id="rId9"/>
    <p:sldId id="300" r:id="rId10"/>
    <p:sldId id="303" r:id="rId11"/>
    <p:sldId id="306" r:id="rId12"/>
    <p:sldId id="298" r:id="rId13"/>
    <p:sldId id="318" r:id="rId14"/>
    <p:sldId id="310" r:id="rId15"/>
    <p:sldId id="320" r:id="rId16"/>
    <p:sldId id="319" r:id="rId17"/>
    <p:sldId id="321" r:id="rId18"/>
    <p:sldId id="322" r:id="rId19"/>
    <p:sldId id="273" r:id="rId20"/>
    <p:sldId id="325" r:id="rId21"/>
    <p:sldId id="313" r:id="rId22"/>
    <p:sldId id="307" r:id="rId23"/>
    <p:sldId id="308" r:id="rId24"/>
    <p:sldId id="309" r:id="rId25"/>
    <p:sldId id="323" r:id="rId26"/>
    <p:sldId id="263" r:id="rId27"/>
    <p:sldId id="324" r:id="rId28"/>
    <p:sldId id="326" r:id="rId29"/>
    <p:sldId id="327" r:id="rId30"/>
    <p:sldId id="328" r:id="rId31"/>
    <p:sldId id="329" r:id="rId32"/>
    <p:sldId id="331" r:id="rId33"/>
    <p:sldId id="332" r:id="rId34"/>
    <p:sldId id="334" r:id="rId35"/>
    <p:sldId id="333" r:id="rId36"/>
    <p:sldId id="261" r:id="rId37"/>
    <p:sldId id="31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2CD2"/>
    <a:srgbClr val="4E9CA7"/>
    <a:srgbClr val="002364"/>
    <a:srgbClr val="808080"/>
    <a:srgbClr val="3237B0"/>
    <a:srgbClr val="2D4E83"/>
    <a:srgbClr val="003370"/>
    <a:srgbClr val="436190"/>
    <a:srgbClr val="2B1DE1"/>
    <a:srgbClr val="800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8" autoAdjust="0"/>
    <p:restoredTop sz="94280" autoAdjust="0"/>
  </p:normalViewPr>
  <p:slideViewPr>
    <p:cSldViewPr snapToGrid="0">
      <p:cViewPr varScale="1">
        <p:scale>
          <a:sx n="72" d="100"/>
          <a:sy n="72" d="100"/>
        </p:scale>
        <p:origin x="6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2112B-7895-4264-9E4D-5F7AF92BBC6E}" type="datetimeFigureOut">
              <a:rPr lang="es-CO" smtClean="0"/>
              <a:t>25/06/2018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6504A-A47F-4CC3-A283-33D385963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5341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Buenas tardes, mi nombre es Andrés Felipe Escobar y hoy les quiero presentar mi trabajo de tesis de pregrado que tiene como título #######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6504A-A47F-4CC3-A283-33D385963D7E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368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 primer lugar, me gustaría introducir el tema mencionando algunas características de los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6504A-A47F-4CC3-A283-33D385963D7E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24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6504A-A47F-4CC3-A283-33D385963D7E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1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6504A-A47F-4CC3-A283-33D385963D7E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033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6504A-A47F-4CC3-A283-33D385963D7E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9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6504A-A47F-4CC3-A283-33D385963D7E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082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6504A-A47F-4CC3-A283-33D385963D7E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6991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6504A-A47F-4CC3-A283-33D385963D7E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4942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86504A-A47F-4CC3-A283-33D385963D7E}" type="slidenum">
              <a:rPr lang="es-CO" smtClean="0"/>
              <a:t>26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053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8A652B9-3DBC-4D88-8D84-635C4A77D7A4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A59AB-E1B0-4187-BE08-CDB39D40D2E7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79082-D563-4778-A9B6-053D19856F4C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AB811-339B-48E1-AEEB-4EB590EFDB9A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ACD0-4635-4AD1-A47F-1B2FFE16ADF9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DC311-B675-429C-BD24-7003BBD417EA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1C697-56C5-4923-8ECE-F64B500F4180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DF746-5328-448F-84FC-2AB32D39A96F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D328C-4AEC-4437-9DAD-90EFE64F7F28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02A6-DBC9-4F9B-8AD1-302F4C2EAF17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0FC80-FE70-4016-A817-F21134FDC7D9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9832-0939-4484-BDB9-1DF5F69C5A10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4FA52-AFF8-492B-A4B7-FB8F0A14568C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AA34-9A71-40AE-A40D-EC2D775DDEC7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60B69-C50B-4907-8298-E2408CC49C64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1025-26AC-489E-A38B-EF646193FD66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8D178-66B2-4710-8F80-959291843101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ED5B3-4299-479F-8D67-0ECFB2544E7E}" type="datetime1">
              <a:rPr lang="en-US" smtClean="0"/>
              <a:t>6/25/2018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emf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nae_guarico" TargetMode="External"/><Relationship Id="rId2" Type="http://schemas.openxmlformats.org/officeDocument/2006/relationships/hyperlink" Target="https://thenounproject.com/term/corruption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xabay.com/en/ball-3d-multicolor-1088084/" TargetMode="External"/><Relationship Id="rId4" Type="http://schemas.openxmlformats.org/officeDocument/2006/relationships/hyperlink" Target="http://www.chapinero.gov.co/content/secop-sistema-electronico-contratacion-public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www.eltiempo.com/justicia/investigacion/sobrecostos-en-programa-de-alimentacion-escolar-en-colombia-153590" TargetMode="External"/><Relationship Id="rId4" Type="http://schemas.openxmlformats.org/officeDocument/2006/relationships/hyperlink" Target="http://www.eltiempo.com/justicia/delitos/precio-de-la-corrupcion-en-colombia-6174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E5ECC6-FFC5-47E8-93C2-47B9CC89D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304" y="2233496"/>
            <a:ext cx="10112684" cy="198282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s-CO" sz="3200" dirty="0"/>
              <a:t>Evaluación del riesgo sobre las dinámicas contractuales en Colombia: caso aplicado al Programa de Alimentación Escolar para el periodo 2014 – 2017 en la ciudad de Bogotá</a:t>
            </a:r>
            <a:endParaRPr lang="es-CO" sz="2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685CA5-DC1A-44C6-8E76-8BA55DF4F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858" y="5356031"/>
            <a:ext cx="8791575" cy="1316231"/>
          </a:xfrm>
        </p:spPr>
        <p:txBody>
          <a:bodyPr>
            <a:noAutofit/>
          </a:bodyPr>
          <a:lstStyle/>
          <a:p>
            <a:pPr algn="ctr"/>
            <a:r>
              <a:rPr lang="es-CO" sz="18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Andrés Felipe Escobar</a:t>
            </a:r>
          </a:p>
          <a:p>
            <a:pPr algn="ctr"/>
            <a:r>
              <a:rPr lang="es-CO" sz="18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Felipe Montes</a:t>
            </a:r>
          </a:p>
          <a:p>
            <a:pPr algn="ctr"/>
            <a:r>
              <a:rPr lang="es-CO" sz="1800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Maria Margarita Zuleta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  <a:p>
            <a:endParaRPr lang="es-CO" sz="1800" dirty="0">
              <a:latin typeface="+mj-lt"/>
            </a:endParaRP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9FCE0C43-3472-4532-97CB-49555463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12" y="456579"/>
            <a:ext cx="2031666" cy="6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7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892D5917-A6AA-4D87-A4A0-4368620FDEE1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47756F4-830E-4A17-B24B-F36D74B866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602" y="1866896"/>
            <a:ext cx="5818808" cy="3497449"/>
          </a:xfrm>
          <a:prstGeom prst="rect">
            <a:avLst/>
          </a:prstGeom>
          <a:noFill/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E6238A9-1EB2-4872-A046-1136557A8DDA}"/>
              </a:ext>
            </a:extLst>
          </p:cNvPr>
          <p:cNvSpPr txBox="1"/>
          <p:nvPr/>
        </p:nvSpPr>
        <p:spPr>
          <a:xfrm>
            <a:off x="412542" y="1643705"/>
            <a:ext cx="3797174" cy="19082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2pPr marL="800100" lvl="1" indent="-342900">
              <a:buFont typeface="Arial" panose="020B0604020202020204" pitchFamily="34" charset="0"/>
              <a:buChar char="•"/>
              <a:defRPr sz="2400"/>
            </a:lvl2pPr>
          </a:lstStyle>
          <a:p>
            <a:pPr>
              <a:buClr>
                <a:schemeClr val="bg1">
                  <a:lumMod val="50000"/>
                </a:schemeClr>
              </a:buClr>
            </a:pPr>
            <a:r>
              <a:rPr lang="es-CO" b="1" dirty="0"/>
              <a:t>Resumen: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CO" sz="2000" dirty="0"/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/>
              <a:t>Contratos Verificados: </a:t>
            </a:r>
            <a:r>
              <a:rPr lang="es-CO" sz="1600" b="1" dirty="0"/>
              <a:t>484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CO" sz="1600" b="1" dirty="0"/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/>
              <a:t>Documentos Revisados: ≈ </a:t>
            </a:r>
            <a:r>
              <a:rPr lang="es-CO" sz="1600" b="1" dirty="0"/>
              <a:t>1500</a:t>
            </a:r>
            <a:endParaRPr lang="es-CO" sz="1600" dirty="0"/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s-CO" sz="1600" dirty="0"/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sz="1600" dirty="0"/>
              <a:t>Contratos Graves: </a:t>
            </a:r>
            <a:r>
              <a:rPr lang="es-CO" sz="1600" b="1" dirty="0"/>
              <a:t>25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E6238A9-1EB2-4872-A046-1136557A8DDA}"/>
              </a:ext>
            </a:extLst>
          </p:cNvPr>
          <p:cNvSpPr txBox="1"/>
          <p:nvPr/>
        </p:nvSpPr>
        <p:spPr>
          <a:xfrm>
            <a:off x="7242674" y="5364345"/>
            <a:ext cx="3790448" cy="338554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2pPr marL="800100" lvl="1" indent="-342900">
              <a:buFont typeface="Arial" panose="020B0604020202020204" pitchFamily="34" charset="0"/>
              <a:buChar char="•"/>
              <a:defRPr sz="2400"/>
            </a:lvl2pPr>
          </a:lstStyle>
          <a:p>
            <a:pPr>
              <a:buClr>
                <a:schemeClr val="bg1">
                  <a:lumMod val="50000"/>
                </a:schemeClr>
              </a:buClr>
            </a:pPr>
            <a:r>
              <a:rPr lang="es-CO" sz="1600" dirty="0">
                <a:solidFill>
                  <a:schemeClr val="bg1"/>
                </a:solidFill>
              </a:rPr>
              <a:t>Porcentaje de inconsistencias en los contratos</a:t>
            </a:r>
          </a:p>
        </p:txBody>
      </p:sp>
      <p:cxnSp>
        <p:nvCxnSpPr>
          <p:cNvPr id="57" name="Conector angular 56"/>
          <p:cNvCxnSpPr>
            <a:cxnSpLocks/>
            <a:stCxn id="6" idx="3"/>
            <a:endCxn id="11" idx="0"/>
          </p:cNvCxnSpPr>
          <p:nvPr/>
        </p:nvCxnSpPr>
        <p:spPr>
          <a:xfrm flipV="1">
            <a:off x="4209716" y="1866896"/>
            <a:ext cx="3928290" cy="3272979"/>
          </a:xfrm>
          <a:prstGeom prst="bentConnector4">
            <a:avLst>
              <a:gd name="adj1" fmla="val 12969"/>
              <a:gd name="adj2" fmla="val 106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5A1217-6DF8-44D7-8D46-B87DB4479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537863-64F5-4B57-8984-019AD8E69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2" y="4054400"/>
            <a:ext cx="3797174" cy="2170949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07046771-37B5-4952-87C3-D4C72D4E3274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0874583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Recolección de datos</a:t>
            </a:r>
            <a:r>
              <a:rPr lang="es-CO" dirty="0">
                <a:solidFill>
                  <a:srgbClr val="328C99"/>
                </a:solidFill>
              </a:rPr>
              <a:t>: Errores altos en fechas</a:t>
            </a:r>
          </a:p>
        </p:txBody>
      </p:sp>
    </p:spTree>
    <p:extLst>
      <p:ext uri="{BB962C8B-B14F-4D97-AF65-F5344CB8AC3E}">
        <p14:creationId xmlns:p14="http://schemas.microsoft.com/office/powerpoint/2010/main" val="912398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2A535740-D545-4C3B-8EEF-DB08E1BE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921" y="6146341"/>
            <a:ext cx="1854653" cy="58169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C233E09-A1AA-4A26-86D4-6E2F7F883C3D}"/>
              </a:ext>
            </a:extLst>
          </p:cNvPr>
          <p:cNvSpPr txBox="1">
            <a:spLocks/>
          </p:cNvSpPr>
          <p:nvPr/>
        </p:nvSpPr>
        <p:spPr>
          <a:xfrm>
            <a:off x="898345" y="30897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ÍNDICE DE riesgo</a:t>
            </a:r>
          </a:p>
        </p:txBody>
      </p:sp>
    </p:spTree>
    <p:extLst>
      <p:ext uri="{BB962C8B-B14F-4D97-AF65-F5344CB8AC3E}">
        <p14:creationId xmlns:p14="http://schemas.microsoft.com/office/powerpoint/2010/main" val="154945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C94A6786-B3CB-492F-9DF5-2CB984ECEB3F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8E3BC871-E075-45E8-A6E4-E5229F9A5BF7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0874583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Índice de anormalidad</a:t>
            </a:r>
            <a:r>
              <a:rPr lang="es-CO" dirty="0">
                <a:solidFill>
                  <a:srgbClr val="328C99"/>
                </a:solidFill>
              </a:rPr>
              <a:t>: Atributos y Creación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F8544DF-69CD-4A19-B08E-031B64711CD4}"/>
              </a:ext>
            </a:extLst>
          </p:cNvPr>
          <p:cNvSpPr txBox="1"/>
          <p:nvPr/>
        </p:nvSpPr>
        <p:spPr>
          <a:xfrm>
            <a:off x="408674" y="4801200"/>
            <a:ext cx="8188533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sz="2000" b="1" dirty="0"/>
              <a:t>Índice de riesgo:</a:t>
            </a:r>
          </a:p>
          <a:p>
            <a:pPr algn="just"/>
            <a:endParaRPr lang="es-CO" sz="2000" b="1" dirty="0"/>
          </a:p>
          <a:p>
            <a:pPr marL="342900" indent="-342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sz="2000" dirty="0"/>
              <a:t>Depende únicamente de los </a:t>
            </a:r>
            <a:r>
              <a:rPr lang="es-CO" sz="2000" b="1" dirty="0"/>
              <a:t>atributos cuantificables </a:t>
            </a:r>
            <a:r>
              <a:rPr lang="es-CO" sz="2000" dirty="0"/>
              <a:t>del contrato evaluado.</a:t>
            </a:r>
          </a:p>
          <a:p>
            <a:pPr marL="342900" indent="-342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s-CO" sz="2000" b="1" dirty="0"/>
          </a:p>
          <a:p>
            <a:pPr marL="342900" indent="-34290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sz="2000" dirty="0"/>
              <a:t>No</a:t>
            </a:r>
            <a:r>
              <a:rPr lang="es-CO" sz="2000" b="1" dirty="0"/>
              <a:t> </a:t>
            </a:r>
            <a:r>
              <a:rPr lang="es-CO" sz="2000" dirty="0"/>
              <a:t>se utilizan </a:t>
            </a:r>
            <a:r>
              <a:rPr lang="es-CO" sz="2000" b="1" dirty="0"/>
              <a:t>ponderadores </a:t>
            </a:r>
            <a:r>
              <a:rPr lang="es-CO" sz="2000" dirty="0"/>
              <a:t>externos (% de influencia por atributo).</a:t>
            </a:r>
          </a:p>
        </p:txBody>
      </p:sp>
      <p:sp>
        <p:nvSpPr>
          <p:cNvPr id="48" name="Marcador de número de diapositiva 6">
            <a:extLst>
              <a:ext uri="{FF2B5EF4-FFF2-40B4-BE49-F238E27FC236}">
                <a16:creationId xmlns:a16="http://schemas.microsoft.com/office/drawing/2014/main" id="{61985B5C-7998-4DA7-9AFC-0174C8F1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3102AF17-3A5B-4536-83D8-EBF3222FC300}"/>
              </a:ext>
            </a:extLst>
          </p:cNvPr>
          <p:cNvGrpSpPr/>
          <p:nvPr/>
        </p:nvGrpSpPr>
        <p:grpSpPr>
          <a:xfrm>
            <a:off x="412542" y="1643705"/>
            <a:ext cx="10120270" cy="2513704"/>
            <a:chOff x="412542" y="1494562"/>
            <a:chExt cx="10120270" cy="2513704"/>
          </a:xfrm>
        </p:grpSpPr>
        <p:sp>
          <p:nvSpPr>
            <p:cNvPr id="5" name="Cerrar llave 4">
              <a:extLst>
                <a:ext uri="{FF2B5EF4-FFF2-40B4-BE49-F238E27FC236}">
                  <a16:creationId xmlns:a16="http://schemas.microsoft.com/office/drawing/2014/main" id="{60DDE93F-A885-4B85-8ACD-C8882925949D}"/>
                </a:ext>
              </a:extLst>
            </p:cNvPr>
            <p:cNvSpPr/>
            <p:nvPr/>
          </p:nvSpPr>
          <p:spPr>
            <a:xfrm>
              <a:off x="3932664" y="1494562"/>
              <a:ext cx="360000" cy="6588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errar llave 10">
              <a:extLst>
                <a:ext uri="{FF2B5EF4-FFF2-40B4-BE49-F238E27FC236}">
                  <a16:creationId xmlns:a16="http://schemas.microsoft.com/office/drawing/2014/main" id="{FD6DBE2D-AC92-4CD3-AA2D-3D673C515DFF}"/>
                </a:ext>
              </a:extLst>
            </p:cNvPr>
            <p:cNvSpPr/>
            <p:nvPr/>
          </p:nvSpPr>
          <p:spPr>
            <a:xfrm>
              <a:off x="3932664" y="2421273"/>
              <a:ext cx="360000" cy="6588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Cerrar llave 11">
              <a:extLst>
                <a:ext uri="{FF2B5EF4-FFF2-40B4-BE49-F238E27FC236}">
                  <a16:creationId xmlns:a16="http://schemas.microsoft.com/office/drawing/2014/main" id="{D8865DA4-C0A7-42B8-B262-ECB909352750}"/>
                </a:ext>
              </a:extLst>
            </p:cNvPr>
            <p:cNvSpPr/>
            <p:nvPr/>
          </p:nvSpPr>
          <p:spPr>
            <a:xfrm>
              <a:off x="3932664" y="3349466"/>
              <a:ext cx="360000" cy="6588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C625910-EBD8-4F04-8AC0-D3BDE843FFC9}"/>
                </a:ext>
              </a:extLst>
            </p:cNvPr>
            <p:cNvSpPr/>
            <p:nvPr/>
          </p:nvSpPr>
          <p:spPr>
            <a:xfrm>
              <a:off x="1852543" y="2751414"/>
              <a:ext cx="431028" cy="92671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15514" y="0"/>
                  </a:lnTo>
                  <a:lnTo>
                    <a:pt x="215514" y="926711"/>
                  </a:lnTo>
                  <a:lnTo>
                    <a:pt x="431028" y="926711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94282C51-0581-4831-96C6-9904209848CD}"/>
                </a:ext>
              </a:extLst>
            </p:cNvPr>
            <p:cNvSpPr/>
            <p:nvPr/>
          </p:nvSpPr>
          <p:spPr>
            <a:xfrm>
              <a:off x="1852543" y="2705694"/>
              <a:ext cx="431028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431028" y="4572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id="{3F598F49-969D-4C10-A20A-95B48DE0A7C7}"/>
                </a:ext>
              </a:extLst>
            </p:cNvPr>
            <p:cNvSpPr/>
            <p:nvPr/>
          </p:nvSpPr>
          <p:spPr>
            <a:xfrm>
              <a:off x="1852543" y="1824703"/>
              <a:ext cx="431028" cy="92671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26711"/>
                  </a:moveTo>
                  <a:lnTo>
                    <a:pt x="215514" y="926711"/>
                  </a:lnTo>
                  <a:lnTo>
                    <a:pt x="215514" y="0"/>
                  </a:lnTo>
                  <a:lnTo>
                    <a:pt x="431028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id="{F9D797C5-139B-450F-801C-44C55DD53F53}"/>
                </a:ext>
              </a:extLst>
            </p:cNvPr>
            <p:cNvSpPr/>
            <p:nvPr/>
          </p:nvSpPr>
          <p:spPr>
            <a:xfrm>
              <a:off x="412542" y="2422755"/>
              <a:ext cx="1440001" cy="657318"/>
            </a:xfrm>
            <a:custGeom>
              <a:avLst/>
              <a:gdLst>
                <a:gd name="connsiteX0" fmla="*/ 0 w 1440001"/>
                <a:gd name="connsiteY0" fmla="*/ 0 h 657318"/>
                <a:gd name="connsiteX1" fmla="*/ 1440001 w 1440001"/>
                <a:gd name="connsiteY1" fmla="*/ 0 h 657318"/>
                <a:gd name="connsiteX2" fmla="*/ 1440001 w 1440001"/>
                <a:gd name="connsiteY2" fmla="*/ 657318 h 657318"/>
                <a:gd name="connsiteX3" fmla="*/ 0 w 1440001"/>
                <a:gd name="connsiteY3" fmla="*/ 657318 h 657318"/>
                <a:gd name="connsiteX4" fmla="*/ 0 w 1440001"/>
                <a:gd name="connsiteY4" fmla="*/ 0 h 65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001" h="657318">
                  <a:moveTo>
                    <a:pt x="0" y="0"/>
                  </a:moveTo>
                  <a:lnTo>
                    <a:pt x="1440001" y="0"/>
                  </a:lnTo>
                  <a:lnTo>
                    <a:pt x="1440001" y="657318"/>
                  </a:lnTo>
                  <a:lnTo>
                    <a:pt x="0" y="657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E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 dirty="0">
                  <a:solidFill>
                    <a:schemeClr val="bg1"/>
                  </a:solidFill>
                </a:rPr>
                <a:t>Atributos</a:t>
              </a:r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1ED7C589-F375-495E-B580-7E2D702FC955}"/>
                </a:ext>
              </a:extLst>
            </p:cNvPr>
            <p:cNvSpPr/>
            <p:nvPr/>
          </p:nvSpPr>
          <p:spPr>
            <a:xfrm>
              <a:off x="2283571" y="1496044"/>
              <a:ext cx="1440001" cy="657318"/>
            </a:xfrm>
            <a:custGeom>
              <a:avLst/>
              <a:gdLst>
                <a:gd name="connsiteX0" fmla="*/ 0 w 1440001"/>
                <a:gd name="connsiteY0" fmla="*/ 0 h 657318"/>
                <a:gd name="connsiteX1" fmla="*/ 1440001 w 1440001"/>
                <a:gd name="connsiteY1" fmla="*/ 0 h 657318"/>
                <a:gd name="connsiteX2" fmla="*/ 1440001 w 1440001"/>
                <a:gd name="connsiteY2" fmla="*/ 657318 h 657318"/>
                <a:gd name="connsiteX3" fmla="*/ 0 w 1440001"/>
                <a:gd name="connsiteY3" fmla="*/ 657318 h 657318"/>
                <a:gd name="connsiteX4" fmla="*/ 0 w 1440001"/>
                <a:gd name="connsiteY4" fmla="*/ 0 h 65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001" h="657318">
                  <a:moveTo>
                    <a:pt x="0" y="0"/>
                  </a:moveTo>
                  <a:lnTo>
                    <a:pt x="1440001" y="0"/>
                  </a:lnTo>
                  <a:lnTo>
                    <a:pt x="1440001" y="657318"/>
                  </a:lnTo>
                  <a:lnTo>
                    <a:pt x="0" y="657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E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 dirty="0">
                  <a:solidFill>
                    <a:schemeClr val="bg1"/>
                  </a:solidFill>
                </a:rPr>
                <a:t>Valor</a:t>
              </a:r>
            </a:p>
          </p:txBody>
        </p:sp>
        <p:sp>
          <p:nvSpPr>
            <p:cNvPr id="50" name="Forma libre: forma 49">
              <a:extLst>
                <a:ext uri="{FF2B5EF4-FFF2-40B4-BE49-F238E27FC236}">
                  <a16:creationId xmlns:a16="http://schemas.microsoft.com/office/drawing/2014/main" id="{B7D9106D-9DEB-48F5-96C2-018474C880F2}"/>
                </a:ext>
              </a:extLst>
            </p:cNvPr>
            <p:cNvSpPr/>
            <p:nvPr/>
          </p:nvSpPr>
          <p:spPr>
            <a:xfrm>
              <a:off x="2283571" y="2422755"/>
              <a:ext cx="1440001" cy="657318"/>
            </a:xfrm>
            <a:custGeom>
              <a:avLst/>
              <a:gdLst>
                <a:gd name="connsiteX0" fmla="*/ 0 w 1440001"/>
                <a:gd name="connsiteY0" fmla="*/ 0 h 657318"/>
                <a:gd name="connsiteX1" fmla="*/ 1440001 w 1440001"/>
                <a:gd name="connsiteY1" fmla="*/ 0 h 657318"/>
                <a:gd name="connsiteX2" fmla="*/ 1440001 w 1440001"/>
                <a:gd name="connsiteY2" fmla="*/ 657318 h 657318"/>
                <a:gd name="connsiteX3" fmla="*/ 0 w 1440001"/>
                <a:gd name="connsiteY3" fmla="*/ 657318 h 657318"/>
                <a:gd name="connsiteX4" fmla="*/ 0 w 1440001"/>
                <a:gd name="connsiteY4" fmla="*/ 0 h 65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001" h="657318">
                  <a:moveTo>
                    <a:pt x="0" y="0"/>
                  </a:moveTo>
                  <a:lnTo>
                    <a:pt x="1440001" y="0"/>
                  </a:lnTo>
                  <a:lnTo>
                    <a:pt x="1440001" y="657318"/>
                  </a:lnTo>
                  <a:lnTo>
                    <a:pt x="0" y="657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E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 dirty="0">
                  <a:solidFill>
                    <a:schemeClr val="bg1"/>
                  </a:solidFill>
                </a:rPr>
                <a:t>Plazo</a:t>
              </a:r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96FB731E-5109-4B75-946D-0738365094BD}"/>
                </a:ext>
              </a:extLst>
            </p:cNvPr>
            <p:cNvSpPr/>
            <p:nvPr/>
          </p:nvSpPr>
          <p:spPr>
            <a:xfrm>
              <a:off x="2283571" y="3349466"/>
              <a:ext cx="1440001" cy="657318"/>
            </a:xfrm>
            <a:custGeom>
              <a:avLst/>
              <a:gdLst>
                <a:gd name="connsiteX0" fmla="*/ 0 w 1440001"/>
                <a:gd name="connsiteY0" fmla="*/ 0 h 657318"/>
                <a:gd name="connsiteX1" fmla="*/ 1440001 w 1440001"/>
                <a:gd name="connsiteY1" fmla="*/ 0 h 657318"/>
                <a:gd name="connsiteX2" fmla="*/ 1440001 w 1440001"/>
                <a:gd name="connsiteY2" fmla="*/ 657318 h 657318"/>
                <a:gd name="connsiteX3" fmla="*/ 0 w 1440001"/>
                <a:gd name="connsiteY3" fmla="*/ 657318 h 657318"/>
                <a:gd name="connsiteX4" fmla="*/ 0 w 1440001"/>
                <a:gd name="connsiteY4" fmla="*/ 0 h 65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001" h="657318">
                  <a:moveTo>
                    <a:pt x="0" y="0"/>
                  </a:moveTo>
                  <a:lnTo>
                    <a:pt x="1440001" y="0"/>
                  </a:lnTo>
                  <a:lnTo>
                    <a:pt x="1440001" y="657318"/>
                  </a:lnTo>
                  <a:lnTo>
                    <a:pt x="0" y="657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E83"/>
            </a:solidFill>
            <a:ln w="15875" cap="flat" cmpd="sng" algn="ctr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 dirty="0">
                  <a:solidFill>
                    <a:srgbClr val="FFFFFF"/>
                  </a:solidFill>
                  <a:latin typeface="Tw Cen MT"/>
                  <a:ea typeface="+mn-ea"/>
                  <a:cs typeface="+mn-cs"/>
                </a:rPr>
                <a:t>Adiciones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39FA2E3A-B0BA-47EC-8665-F02A49127788}"/>
                </a:ext>
              </a:extLst>
            </p:cNvPr>
            <p:cNvSpPr/>
            <p:nvPr/>
          </p:nvSpPr>
          <p:spPr>
            <a:xfrm>
              <a:off x="4502941" y="3496297"/>
              <a:ext cx="2880000" cy="361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B0BEB557-4C75-4F20-9BAA-E9A31A0C751E}"/>
                </a:ext>
              </a:extLst>
            </p:cNvPr>
            <p:cNvSpPr txBox="1"/>
            <p:nvPr/>
          </p:nvSpPr>
          <p:spPr>
            <a:xfrm>
              <a:off x="4502941" y="3496297"/>
              <a:ext cx="2880000" cy="361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7620" rIns="3048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200" kern="1200" dirty="0">
                  <a:solidFill>
                    <a:schemeClr val="bg1"/>
                  </a:solidFill>
                </a:rPr>
                <a:t>Adiciones en plazo </a:t>
              </a:r>
              <a:r>
                <a:rPr lang="es-ES" sz="1200" dirty="0">
                  <a:solidFill>
                    <a:schemeClr val="bg1"/>
                  </a:solidFill>
                </a:rPr>
                <a:t>&amp;</a:t>
              </a:r>
              <a:r>
                <a:rPr lang="es-ES" sz="1200" kern="1200" dirty="0">
                  <a:solidFill>
                    <a:schemeClr val="bg1"/>
                  </a:solidFill>
                </a:rPr>
                <a:t> Adiciones en valor (%)</a:t>
              </a: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B7272456-0F9F-4E6F-A98E-55F97F939245}"/>
                </a:ext>
              </a:extLst>
            </p:cNvPr>
            <p:cNvSpPr/>
            <p:nvPr/>
          </p:nvSpPr>
          <p:spPr>
            <a:xfrm>
              <a:off x="4502942" y="1645361"/>
              <a:ext cx="2880000" cy="361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F63F4798-4A2D-4C51-9EDC-8006D7AE3F0B}"/>
                </a:ext>
              </a:extLst>
            </p:cNvPr>
            <p:cNvSpPr txBox="1"/>
            <p:nvPr/>
          </p:nvSpPr>
          <p:spPr>
            <a:xfrm>
              <a:off x="4502942" y="1645361"/>
              <a:ext cx="2880000" cy="361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7620" rIns="3048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200" kern="1200" dirty="0">
                  <a:solidFill>
                    <a:schemeClr val="bg1"/>
                  </a:solidFill>
                </a:rPr>
                <a:t>Cuantía sin adiciones (COP)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69A1692F-C15D-4841-8D76-FECC4ADD6441}"/>
                </a:ext>
              </a:extLst>
            </p:cNvPr>
            <p:cNvSpPr/>
            <p:nvPr/>
          </p:nvSpPr>
          <p:spPr>
            <a:xfrm>
              <a:off x="4502941" y="2573859"/>
              <a:ext cx="2880000" cy="361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C3EAE827-6D47-4C02-AF0E-B7D0A8AC4368}"/>
                </a:ext>
              </a:extLst>
            </p:cNvPr>
            <p:cNvSpPr txBox="1"/>
            <p:nvPr/>
          </p:nvSpPr>
          <p:spPr>
            <a:xfrm>
              <a:off x="4502941" y="2573859"/>
              <a:ext cx="2880000" cy="361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7620" rIns="30480" bIns="7620" numCol="1" spcCol="1270" anchor="ctr" anchorCtr="0">
              <a:noAutofit/>
            </a:bodyPr>
            <a:lstStyle>
              <a:defPPr>
                <a:defRPr lang="en-US"/>
              </a:defPPr>
              <a:lvl1pPr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sz="1200">
                  <a:solidFill>
                    <a:schemeClr val="bg1"/>
                  </a:solidFill>
                </a:defRPr>
              </a:lvl1pPr>
            </a:lstStyle>
            <a:p>
              <a:r>
                <a:rPr lang="es-ES" dirty="0"/>
                <a:t>Días de ejecución</a:t>
              </a:r>
            </a:p>
          </p:txBody>
        </p:sp>
        <p:sp>
          <p:nvSpPr>
            <p:cNvPr id="57" name="Cerrar llave 56">
              <a:extLst>
                <a:ext uri="{FF2B5EF4-FFF2-40B4-BE49-F238E27FC236}">
                  <a16:creationId xmlns:a16="http://schemas.microsoft.com/office/drawing/2014/main" id="{9940CEFF-6A0F-4023-8709-0F227AB33A3A}"/>
                </a:ext>
              </a:extLst>
            </p:cNvPr>
            <p:cNvSpPr/>
            <p:nvPr/>
          </p:nvSpPr>
          <p:spPr>
            <a:xfrm>
              <a:off x="7979526" y="1643705"/>
              <a:ext cx="360000" cy="2212107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0" name="Forma libre: forma 59">
              <a:extLst>
                <a:ext uri="{FF2B5EF4-FFF2-40B4-BE49-F238E27FC236}">
                  <a16:creationId xmlns:a16="http://schemas.microsoft.com/office/drawing/2014/main" id="{E75309CC-C98C-4233-9F02-2966D285165C}"/>
                </a:ext>
              </a:extLst>
            </p:cNvPr>
            <p:cNvSpPr/>
            <p:nvPr/>
          </p:nvSpPr>
          <p:spPr>
            <a:xfrm>
              <a:off x="8936112" y="1643705"/>
              <a:ext cx="1584000" cy="540000"/>
            </a:xfrm>
            <a:custGeom>
              <a:avLst/>
              <a:gdLst>
                <a:gd name="connsiteX0" fmla="*/ 0 w 1440001"/>
                <a:gd name="connsiteY0" fmla="*/ 0 h 657318"/>
                <a:gd name="connsiteX1" fmla="*/ 1440001 w 1440001"/>
                <a:gd name="connsiteY1" fmla="*/ 0 h 657318"/>
                <a:gd name="connsiteX2" fmla="*/ 1440001 w 1440001"/>
                <a:gd name="connsiteY2" fmla="*/ 657318 h 657318"/>
                <a:gd name="connsiteX3" fmla="*/ 0 w 1440001"/>
                <a:gd name="connsiteY3" fmla="*/ 657318 h 657318"/>
                <a:gd name="connsiteX4" fmla="*/ 0 w 1440001"/>
                <a:gd name="connsiteY4" fmla="*/ 0 h 65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001" h="657318">
                  <a:moveTo>
                    <a:pt x="0" y="0"/>
                  </a:moveTo>
                  <a:lnTo>
                    <a:pt x="1440001" y="0"/>
                  </a:lnTo>
                  <a:lnTo>
                    <a:pt x="1440001" y="657318"/>
                  </a:lnTo>
                  <a:lnTo>
                    <a:pt x="0" y="657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E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solidFill>
                    <a:schemeClr val="bg1"/>
                  </a:solidFill>
                </a:rPr>
                <a:t>Re-escalar</a:t>
              </a:r>
            </a:p>
          </p:txBody>
        </p:sp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83EAC8C4-0C67-4AB3-B6D1-63212C39993A}"/>
                </a:ext>
              </a:extLst>
            </p:cNvPr>
            <p:cNvSpPr/>
            <p:nvPr/>
          </p:nvSpPr>
          <p:spPr>
            <a:xfrm>
              <a:off x="8936112" y="2480337"/>
              <a:ext cx="1584000" cy="540000"/>
            </a:xfrm>
            <a:custGeom>
              <a:avLst/>
              <a:gdLst>
                <a:gd name="connsiteX0" fmla="*/ 0 w 1440001"/>
                <a:gd name="connsiteY0" fmla="*/ 0 h 657318"/>
                <a:gd name="connsiteX1" fmla="*/ 1440001 w 1440001"/>
                <a:gd name="connsiteY1" fmla="*/ 0 h 657318"/>
                <a:gd name="connsiteX2" fmla="*/ 1440001 w 1440001"/>
                <a:gd name="connsiteY2" fmla="*/ 657318 h 657318"/>
                <a:gd name="connsiteX3" fmla="*/ 0 w 1440001"/>
                <a:gd name="connsiteY3" fmla="*/ 657318 h 657318"/>
                <a:gd name="connsiteX4" fmla="*/ 0 w 1440001"/>
                <a:gd name="connsiteY4" fmla="*/ 0 h 65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001" h="657318">
                  <a:moveTo>
                    <a:pt x="0" y="0"/>
                  </a:moveTo>
                  <a:lnTo>
                    <a:pt x="1440001" y="0"/>
                  </a:lnTo>
                  <a:lnTo>
                    <a:pt x="1440001" y="657318"/>
                  </a:lnTo>
                  <a:lnTo>
                    <a:pt x="0" y="657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E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0BBF1713-4FAB-43FF-A1A3-030C33E3986F}"/>
                </a:ext>
              </a:extLst>
            </p:cNvPr>
            <p:cNvSpPr/>
            <p:nvPr/>
          </p:nvSpPr>
          <p:spPr>
            <a:xfrm>
              <a:off x="8936112" y="3317468"/>
              <a:ext cx="1584000" cy="540000"/>
            </a:xfrm>
            <a:custGeom>
              <a:avLst/>
              <a:gdLst>
                <a:gd name="connsiteX0" fmla="*/ 0 w 1440001"/>
                <a:gd name="connsiteY0" fmla="*/ 0 h 657318"/>
                <a:gd name="connsiteX1" fmla="*/ 1440001 w 1440001"/>
                <a:gd name="connsiteY1" fmla="*/ 0 h 657318"/>
                <a:gd name="connsiteX2" fmla="*/ 1440001 w 1440001"/>
                <a:gd name="connsiteY2" fmla="*/ 657318 h 657318"/>
                <a:gd name="connsiteX3" fmla="*/ 0 w 1440001"/>
                <a:gd name="connsiteY3" fmla="*/ 657318 h 657318"/>
                <a:gd name="connsiteX4" fmla="*/ 0 w 1440001"/>
                <a:gd name="connsiteY4" fmla="*/ 0 h 65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0001" h="657318">
                  <a:moveTo>
                    <a:pt x="0" y="0"/>
                  </a:moveTo>
                  <a:lnTo>
                    <a:pt x="1440001" y="0"/>
                  </a:lnTo>
                  <a:lnTo>
                    <a:pt x="1440001" y="657318"/>
                  </a:lnTo>
                  <a:lnTo>
                    <a:pt x="0" y="657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4E8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dirty="0">
                  <a:solidFill>
                    <a:schemeClr val="bg1"/>
                  </a:solidFill>
                </a:rPr>
                <a:t>Riesgo</a:t>
              </a:r>
            </a:p>
          </p:txBody>
        </p:sp>
        <p:cxnSp>
          <p:nvCxnSpPr>
            <p:cNvPr id="63" name="Conector: angular 62">
              <a:extLst>
                <a:ext uri="{FF2B5EF4-FFF2-40B4-BE49-F238E27FC236}">
                  <a16:creationId xmlns:a16="http://schemas.microsoft.com/office/drawing/2014/main" id="{442C8784-9F10-44A3-B192-212183BA96D2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>
              <a:off x="8936112" y="2183705"/>
              <a:ext cx="12700" cy="296632"/>
            </a:xfrm>
            <a:prstGeom prst="bentConnector3">
              <a:avLst>
                <a:gd name="adj1" fmla="val -20400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: angular 65">
              <a:extLst>
                <a:ext uri="{FF2B5EF4-FFF2-40B4-BE49-F238E27FC236}">
                  <a16:creationId xmlns:a16="http://schemas.microsoft.com/office/drawing/2014/main" id="{E9BE23F1-09E3-456B-9B61-E852B156CAC3}"/>
                </a:ext>
              </a:extLst>
            </p:cNvPr>
            <p:cNvCxnSpPr>
              <a:cxnSpLocks/>
              <a:stCxn id="61" idx="2"/>
              <a:endCxn id="62" idx="1"/>
            </p:cNvCxnSpPr>
            <p:nvPr/>
          </p:nvCxnSpPr>
          <p:spPr>
            <a:xfrm>
              <a:off x="10520112" y="3020337"/>
              <a:ext cx="12700" cy="297131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677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A406B018-FF0D-4C97-AEBE-239FF13203BF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6836D0-3727-4E66-8EAA-057AC5B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6DF6C4D7-DA79-45C0-9455-D56CB4611704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Re-escalar</a:t>
            </a:r>
            <a:r>
              <a:rPr lang="es-CO" dirty="0">
                <a:solidFill>
                  <a:srgbClr val="328C99"/>
                </a:solidFill>
              </a:rPr>
              <a:t>: máx. Clases &amp; min. observaciones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4CCF71-1C29-4C3B-9D54-B81CE7FF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2" y="3183274"/>
            <a:ext cx="4492035" cy="27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B6BF62-4ABF-4990-9B0B-2FA974FF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375" y="3183274"/>
            <a:ext cx="4492035" cy="2700000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55BF8CC-63BE-4060-93DA-91BA3BEBEED7}"/>
              </a:ext>
            </a:extLst>
          </p:cNvPr>
          <p:cNvSpPr txBox="1"/>
          <p:nvPr/>
        </p:nvSpPr>
        <p:spPr>
          <a:xfrm>
            <a:off x="413025" y="5960573"/>
            <a:ext cx="17448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b="1" dirty="0"/>
              <a:t>Datos originales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771EDEC-F251-4600-AF98-A2BD6427B150}"/>
              </a:ext>
            </a:extLst>
          </p:cNvPr>
          <p:cNvSpPr txBox="1"/>
          <p:nvPr/>
        </p:nvSpPr>
        <p:spPr>
          <a:xfrm>
            <a:off x="6555375" y="5962187"/>
            <a:ext cx="20138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b="1" dirty="0"/>
              <a:t>Datos re-escalados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3F4BDC5-D429-4211-B157-759485F659A9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4904577" y="4533274"/>
            <a:ext cx="16507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74567E2-3500-4C01-8D11-B7A5BDDE08CA}"/>
              </a:ext>
            </a:extLst>
          </p:cNvPr>
          <p:cNvSpPr txBox="1"/>
          <p:nvPr/>
        </p:nvSpPr>
        <p:spPr>
          <a:xfrm>
            <a:off x="412542" y="1643705"/>
            <a:ext cx="1063486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b="1" dirty="0"/>
              <a:t>Objetivo</a:t>
            </a:r>
            <a:r>
              <a:rPr lang="es-CO" dirty="0"/>
              <a:t>:</a:t>
            </a:r>
          </a:p>
          <a:p>
            <a:pPr algn="just"/>
            <a:endParaRPr lang="es-C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Reducir</a:t>
            </a:r>
            <a:r>
              <a:rPr lang="es-CO" b="1" dirty="0"/>
              <a:t> </a:t>
            </a:r>
            <a:r>
              <a:rPr lang="es-CO" dirty="0"/>
              <a:t>la </a:t>
            </a:r>
            <a:r>
              <a:rPr lang="es-CO" b="1" dirty="0"/>
              <a:t>desviación estándar </a:t>
            </a:r>
            <a:r>
              <a:rPr lang="es-CO" dirty="0"/>
              <a:t>para cada atributo.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Agrupar </a:t>
            </a:r>
            <a:r>
              <a:rPr lang="es-CO" b="1" dirty="0"/>
              <a:t>datos atípicos </a:t>
            </a:r>
            <a:r>
              <a:rPr lang="es-CO" dirty="0"/>
              <a:t>(outliers)</a:t>
            </a:r>
            <a:r>
              <a:rPr lang="es-CO" b="1" dirty="0"/>
              <a:t> </a:t>
            </a:r>
            <a:r>
              <a:rPr lang="es-CO" dirty="0"/>
              <a:t>dentro de un mismo rango.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1738A22-A1FE-414C-ABFA-67F9350A0634}"/>
              </a:ext>
            </a:extLst>
          </p:cNvPr>
          <p:cNvSpPr txBox="1"/>
          <p:nvPr/>
        </p:nvSpPr>
        <p:spPr>
          <a:xfrm>
            <a:off x="8625473" y="2472599"/>
            <a:ext cx="24219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CO" b="1" dirty="0"/>
              <a:t>Ejemplo</a:t>
            </a:r>
            <a:r>
              <a:rPr lang="es-CO" dirty="0"/>
              <a:t>: Plazo vs. Valor</a:t>
            </a:r>
          </a:p>
        </p:txBody>
      </p:sp>
    </p:spTree>
    <p:extLst>
      <p:ext uri="{BB962C8B-B14F-4D97-AF65-F5344CB8AC3E}">
        <p14:creationId xmlns:p14="http://schemas.microsoft.com/office/powerpoint/2010/main" val="313831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AFE81C9-D844-409A-AA0A-BC0915FF802F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00AD861C-731D-4D5F-83D7-E597C226D0E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1" t="6128"/>
          <a:stretch/>
        </p:blipFill>
        <p:spPr bwMode="auto">
          <a:xfrm>
            <a:off x="412542" y="2972557"/>
            <a:ext cx="5437655" cy="35893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C5084C72-E172-4235-95F7-C0165F0B6AC1}"/>
              </a:ext>
            </a:extLst>
          </p:cNvPr>
          <p:cNvSpPr txBox="1"/>
          <p:nvPr/>
        </p:nvSpPr>
        <p:spPr>
          <a:xfrm>
            <a:off x="5950067" y="5940622"/>
            <a:ext cx="275267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Número adecuado de particiones: </a:t>
            </a:r>
            <a:r>
              <a:rPr lang="es-CO" sz="1400" b="1" dirty="0"/>
              <a:t>3</a:t>
            </a:r>
          </a:p>
        </p:txBody>
      </p:sp>
      <p:cxnSp>
        <p:nvCxnSpPr>
          <p:cNvPr id="16" name="Conector angular 15"/>
          <p:cNvCxnSpPr>
            <a:cxnSpLocks/>
            <a:stCxn id="108" idx="6"/>
            <a:endCxn id="44" idx="2"/>
          </p:cNvCxnSpPr>
          <p:nvPr/>
        </p:nvCxnSpPr>
        <p:spPr>
          <a:xfrm>
            <a:off x="2528629" y="5071243"/>
            <a:ext cx="4797775" cy="1177156"/>
          </a:xfrm>
          <a:prstGeom prst="bentConnector4">
            <a:avLst>
              <a:gd name="adj1" fmla="val 35657"/>
              <a:gd name="adj2" fmla="val 1194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5084C72-E172-4235-95F7-C0165F0B6AC1}"/>
              </a:ext>
            </a:extLst>
          </p:cNvPr>
          <p:cNvSpPr txBox="1"/>
          <p:nvPr/>
        </p:nvSpPr>
        <p:spPr>
          <a:xfrm>
            <a:off x="412542" y="1484651"/>
            <a:ext cx="4941426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Definición</a:t>
            </a:r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sz="1600" dirty="0"/>
              <a:t>Método de </a:t>
            </a:r>
            <a:r>
              <a:rPr lang="es-CO" sz="1600" b="1" dirty="0"/>
              <a:t>interpretación </a:t>
            </a:r>
            <a:r>
              <a:rPr lang="es-CO" sz="1600" dirty="0"/>
              <a:t>y </a:t>
            </a:r>
            <a:r>
              <a:rPr lang="es-CO" sz="1600" b="1" dirty="0"/>
              <a:t>validación </a:t>
            </a:r>
            <a:r>
              <a:rPr lang="es-CO" sz="1600" dirty="0"/>
              <a:t>dentro del análisis de clustering diseñado para a encontrar el </a:t>
            </a:r>
            <a:r>
              <a:rPr lang="es-CO" sz="1600" b="1" dirty="0"/>
              <a:t>número adecuado de clústeres</a:t>
            </a:r>
            <a:r>
              <a:rPr lang="es-CO" sz="1600" dirty="0"/>
              <a:t> en un conjunto de datos.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uadroTexto 26"/>
              <p:cNvSpPr txBox="1"/>
              <p:nvPr/>
            </p:nvSpPr>
            <p:spPr>
              <a:xfrm>
                <a:off x="5935925" y="2972557"/>
                <a:ext cx="2074286" cy="7788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CO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>
                            <m:f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s-CO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7" name="Cuadro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25" y="2972557"/>
                <a:ext cx="2074286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uadroTexto 48">
            <a:extLst>
              <a:ext uri="{FF2B5EF4-FFF2-40B4-BE49-F238E27FC236}">
                <a16:creationId xmlns:a16="http://schemas.microsoft.com/office/drawing/2014/main" id="{C5084C72-E172-4235-95F7-C0165F0B6AC1}"/>
              </a:ext>
            </a:extLst>
          </p:cNvPr>
          <p:cNvSpPr txBox="1"/>
          <p:nvPr/>
        </p:nvSpPr>
        <p:spPr>
          <a:xfrm>
            <a:off x="5864339" y="1488911"/>
            <a:ext cx="605417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CO" u="sng" dirty="0"/>
              <a:t>Algoritmo</a:t>
            </a:r>
          </a:p>
          <a:p>
            <a:endParaRPr lang="es-CO" u="sng" dirty="0"/>
          </a:p>
          <a:p>
            <a:r>
              <a:rPr lang="es-CO" sz="1600" b="1" dirty="0"/>
              <a:t>Minimizar</a:t>
            </a:r>
            <a:r>
              <a:rPr lang="es-CO" sz="1600" dirty="0"/>
              <a:t> el promedio de la suma interna de </a:t>
            </a:r>
            <a:r>
              <a:rPr lang="es-CO" sz="1600" b="1" dirty="0"/>
              <a:t>distancias euclidianas</a:t>
            </a:r>
            <a:r>
              <a:rPr lang="es-CO" sz="1600" dirty="0"/>
              <a:t> dentro de los clústeres creados (</a:t>
            </a:r>
            <a:r>
              <a:rPr lang="es-CO" sz="1600" b="1" dirty="0"/>
              <a:t>inercia promedio</a:t>
            </a:r>
            <a:r>
              <a:rPr lang="es-CO" sz="1600" dirty="0"/>
              <a:t>):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5084C72-E172-4235-95F7-C0165F0B6AC1}"/>
              </a:ext>
            </a:extLst>
          </p:cNvPr>
          <p:cNvSpPr txBox="1"/>
          <p:nvPr/>
        </p:nvSpPr>
        <p:spPr>
          <a:xfrm>
            <a:off x="8842983" y="3445188"/>
            <a:ext cx="183931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K: número de clústeres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5084C72-E172-4235-95F7-C0165F0B6AC1}"/>
              </a:ext>
            </a:extLst>
          </p:cNvPr>
          <p:cNvSpPr txBox="1"/>
          <p:nvPr/>
        </p:nvSpPr>
        <p:spPr>
          <a:xfrm>
            <a:off x="5935925" y="4070169"/>
            <a:ext cx="26432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 err="1"/>
              <a:t>Dk</a:t>
            </a:r>
            <a:r>
              <a:rPr lang="es-CO" sz="1400" dirty="0"/>
              <a:t>: suma de las distancias entre todos los puntos de un clúster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C5084C72-E172-4235-95F7-C0165F0B6AC1}"/>
              </a:ext>
            </a:extLst>
          </p:cNvPr>
          <p:cNvSpPr txBox="1"/>
          <p:nvPr/>
        </p:nvSpPr>
        <p:spPr>
          <a:xfrm>
            <a:off x="8842983" y="2972557"/>
            <a:ext cx="298390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 err="1"/>
              <a:t>nk</a:t>
            </a:r>
            <a:r>
              <a:rPr lang="es-CO" sz="1400" dirty="0"/>
              <a:t>: número de contratos en el clúster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/>
              <p:cNvSpPr txBox="1"/>
              <p:nvPr/>
            </p:nvSpPr>
            <p:spPr>
              <a:xfrm>
                <a:off x="5950067" y="4912132"/>
                <a:ext cx="3088346" cy="7074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s-CO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s-CO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s-CO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s-CO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CO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9" name="CuadroTexto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067" y="4912132"/>
                <a:ext cx="3088346" cy="707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Elipse 107"/>
          <p:cNvSpPr/>
          <p:nvPr/>
        </p:nvSpPr>
        <p:spPr>
          <a:xfrm>
            <a:off x="2211752" y="4912804"/>
            <a:ext cx="316877" cy="316877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6836D0-3727-4E66-8EAA-057AC5B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6DF6C4D7-DA79-45C0-9455-D56CB4611704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Clustering K-</a:t>
            </a:r>
            <a:r>
              <a:rPr lang="es-CO" u="sng" dirty="0" err="1">
                <a:solidFill>
                  <a:srgbClr val="328C99"/>
                </a:solidFill>
              </a:rPr>
              <a:t>means</a:t>
            </a:r>
            <a:r>
              <a:rPr lang="es-CO" dirty="0">
                <a:solidFill>
                  <a:srgbClr val="328C99"/>
                </a:solidFill>
              </a:rPr>
              <a:t>: Número de particiones = 3</a:t>
            </a:r>
          </a:p>
        </p:txBody>
      </p:sp>
      <p:sp>
        <p:nvSpPr>
          <p:cNvPr id="51" name="Cerrar llave 50">
            <a:extLst>
              <a:ext uri="{FF2B5EF4-FFF2-40B4-BE49-F238E27FC236}">
                <a16:creationId xmlns:a16="http://schemas.microsoft.com/office/drawing/2014/main" id="{2B0D020D-4A81-446A-839C-717B8BDAEFB5}"/>
              </a:ext>
            </a:extLst>
          </p:cNvPr>
          <p:cNvSpPr/>
          <p:nvPr/>
        </p:nvSpPr>
        <p:spPr>
          <a:xfrm>
            <a:off x="8307668" y="2976985"/>
            <a:ext cx="252000" cy="772131"/>
          </a:xfrm>
          <a:prstGeom prst="righ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52" name="Conector angular 15">
            <a:extLst>
              <a:ext uri="{FF2B5EF4-FFF2-40B4-BE49-F238E27FC236}">
                <a16:creationId xmlns:a16="http://schemas.microsoft.com/office/drawing/2014/main" id="{D4369390-85CA-4B2F-90B5-93023DBB894D}"/>
              </a:ext>
            </a:extLst>
          </p:cNvPr>
          <p:cNvCxnSpPr>
            <a:cxnSpLocks/>
            <a:stCxn id="53" idx="3"/>
            <a:endCxn id="59" idx="0"/>
          </p:cNvCxnSpPr>
          <p:nvPr/>
        </p:nvCxnSpPr>
        <p:spPr>
          <a:xfrm flipH="1">
            <a:off x="7494240" y="4331779"/>
            <a:ext cx="1084900" cy="580353"/>
          </a:xfrm>
          <a:prstGeom prst="bentConnector4">
            <a:avLst>
              <a:gd name="adj1" fmla="val -21071"/>
              <a:gd name="adj2" fmla="val 725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36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50ECC09-3ED4-4FED-A8F1-0DCDD0E42E10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5084C72-E172-4235-95F7-C0165F0B6AC1}"/>
              </a:ext>
            </a:extLst>
          </p:cNvPr>
          <p:cNvSpPr txBox="1"/>
          <p:nvPr/>
        </p:nvSpPr>
        <p:spPr>
          <a:xfrm>
            <a:off x="412542" y="1484651"/>
            <a:ext cx="9031496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Definición: Regresión Logística</a:t>
            </a:r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sz="1600" dirty="0"/>
              <a:t>Asociar una variable dependiente categórica (</a:t>
            </a:r>
            <a:r>
              <a:rPr lang="es-CO" sz="1600" b="1" dirty="0"/>
              <a:t>clúster</a:t>
            </a:r>
            <a:r>
              <a:rPr lang="es-CO" sz="1600" dirty="0"/>
              <a:t>) y un conjunto de variables independientes (</a:t>
            </a:r>
            <a:r>
              <a:rPr lang="es-CO" sz="1600" b="1" dirty="0"/>
              <a:t>atributos</a:t>
            </a:r>
            <a:r>
              <a:rPr lang="es-CO" sz="1600" dirty="0"/>
              <a:t>)</a:t>
            </a:r>
            <a:r>
              <a:rPr lang="es-CO" sz="1600" b="1" dirty="0"/>
              <a:t>*</a:t>
            </a:r>
            <a:r>
              <a:rPr lang="es-CO" sz="1600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6836D0-3727-4E66-8EAA-057AC5B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6DF6C4D7-DA79-45C0-9455-D56CB4611704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Clústeres</a:t>
            </a:r>
            <a:r>
              <a:rPr lang="es-CO" dirty="0">
                <a:solidFill>
                  <a:srgbClr val="328C99"/>
                </a:solidFill>
              </a:rPr>
              <a:t>: Regresión logística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46F842E-7151-4222-A069-40DFC56C370A}"/>
              </a:ext>
            </a:extLst>
          </p:cNvPr>
          <p:cNvSpPr txBox="1"/>
          <p:nvPr/>
        </p:nvSpPr>
        <p:spPr>
          <a:xfrm>
            <a:off x="412542" y="6248399"/>
            <a:ext cx="52786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b="1" dirty="0"/>
              <a:t>*</a:t>
            </a:r>
            <a:r>
              <a:rPr lang="es-CO" dirty="0"/>
              <a:t> NCSS </a:t>
            </a:r>
            <a:r>
              <a:rPr lang="es-CO" dirty="0" err="1"/>
              <a:t>Statistical</a:t>
            </a:r>
            <a:r>
              <a:rPr lang="es-CO" dirty="0"/>
              <a:t> Software. (2018). </a:t>
            </a:r>
            <a:r>
              <a:rPr lang="es-CO" dirty="0" err="1"/>
              <a:t>Logistic</a:t>
            </a:r>
            <a:r>
              <a:rPr lang="es-CO" dirty="0"/>
              <a:t> </a:t>
            </a:r>
            <a:r>
              <a:rPr lang="es-CO" dirty="0" err="1"/>
              <a:t>Regression</a:t>
            </a:r>
            <a:r>
              <a:rPr lang="es-CO" dirty="0"/>
              <a:t>.</a:t>
            </a:r>
            <a:endParaRPr lang="es-CO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3D35F5D-A236-46FA-B4D9-0AD9DCAC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444" y="4731274"/>
            <a:ext cx="8427238" cy="11520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0E2B61A-DA40-417E-99EE-5A3DD4DDB63D}"/>
              </a:ext>
            </a:extLst>
          </p:cNvPr>
          <p:cNvSpPr txBox="1"/>
          <p:nvPr/>
        </p:nvSpPr>
        <p:spPr>
          <a:xfrm>
            <a:off x="412542" y="2742328"/>
            <a:ext cx="9031496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Interpretación</a:t>
            </a:r>
            <a:endParaRPr lang="es-CO" dirty="0"/>
          </a:p>
          <a:p>
            <a:pPr algn="just"/>
            <a:endParaRPr lang="es-C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/>
              <a:t>Mayor </a:t>
            </a:r>
            <a:r>
              <a:rPr lang="es-CO" sz="1600" b="1" dirty="0"/>
              <a:t>plazo</a:t>
            </a:r>
            <a:r>
              <a:rPr lang="es-CO" sz="1600" dirty="0"/>
              <a:t>, mayor probabilidad de pertenecer a:								</a:t>
            </a:r>
            <a:r>
              <a:rPr lang="es-CO" sz="1600" b="1" dirty="0"/>
              <a:t>Clúster # 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/>
              <a:t>Mayor </a:t>
            </a:r>
            <a:r>
              <a:rPr lang="es-CO" sz="1600" b="1" dirty="0"/>
              <a:t>valor</a:t>
            </a:r>
            <a:r>
              <a:rPr lang="es-CO" sz="1600" dirty="0"/>
              <a:t>, mayor probabilidad de pertenecer a:								</a:t>
            </a:r>
            <a:r>
              <a:rPr lang="es-CO" sz="1600" b="1" dirty="0"/>
              <a:t>Clúster # 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/>
              <a:t>Más </a:t>
            </a:r>
            <a:r>
              <a:rPr lang="es-CO" sz="1600" b="1" dirty="0"/>
              <a:t>adiciones en el valor</a:t>
            </a:r>
            <a:r>
              <a:rPr lang="es-CO" sz="1600" dirty="0"/>
              <a:t>, mayor probabilidad de pertenecer a:					</a:t>
            </a:r>
            <a:r>
              <a:rPr lang="es-CO" sz="1600" b="1" dirty="0"/>
              <a:t>Clúster # 2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905AB2-B2D3-4036-A301-0D31E2517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854"/>
          <a:stretch/>
        </p:blipFill>
        <p:spPr>
          <a:xfrm>
            <a:off x="412542" y="4731274"/>
            <a:ext cx="1675746" cy="1152000"/>
          </a:xfrm>
          <a:prstGeom prst="rect">
            <a:avLst/>
          </a:prstGeom>
        </p:spPr>
      </p:pic>
      <p:sp>
        <p:nvSpPr>
          <p:cNvPr id="24" name="Cerrar llave 23">
            <a:extLst>
              <a:ext uri="{FF2B5EF4-FFF2-40B4-BE49-F238E27FC236}">
                <a16:creationId xmlns:a16="http://schemas.microsoft.com/office/drawing/2014/main" id="{6B318356-5418-4AD9-989B-B0A21F736B26}"/>
              </a:ext>
            </a:extLst>
          </p:cNvPr>
          <p:cNvSpPr/>
          <p:nvPr/>
        </p:nvSpPr>
        <p:spPr>
          <a:xfrm>
            <a:off x="2492866" y="4731272"/>
            <a:ext cx="252000" cy="1152000"/>
          </a:xfrm>
          <a:prstGeom prst="rightBrac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B0D217F-E9AD-46E9-ACEB-C683E5ACAF1C}"/>
              </a:ext>
            </a:extLst>
          </p:cNvPr>
          <p:cNvCxnSpPr>
            <a:cxnSpLocks/>
          </p:cNvCxnSpPr>
          <p:nvPr/>
        </p:nvCxnSpPr>
        <p:spPr>
          <a:xfrm>
            <a:off x="5100638" y="3471864"/>
            <a:ext cx="3100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430C851D-9763-4891-AE2F-C589C150F8C2}"/>
              </a:ext>
            </a:extLst>
          </p:cNvPr>
          <p:cNvCxnSpPr>
            <a:cxnSpLocks/>
          </p:cNvCxnSpPr>
          <p:nvPr/>
        </p:nvCxnSpPr>
        <p:spPr>
          <a:xfrm>
            <a:off x="5100638" y="3724276"/>
            <a:ext cx="31003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DF45C21F-78FD-431E-8947-5CF80866C9A5}"/>
              </a:ext>
            </a:extLst>
          </p:cNvPr>
          <p:cNvCxnSpPr>
            <a:cxnSpLocks/>
          </p:cNvCxnSpPr>
          <p:nvPr/>
        </p:nvCxnSpPr>
        <p:spPr>
          <a:xfrm>
            <a:off x="6186488" y="3976688"/>
            <a:ext cx="20145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5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76927CF-2E7D-49F7-93CC-0EB2CFF7C323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5084C72-E172-4235-95F7-C0165F0B6AC1}"/>
              </a:ext>
            </a:extLst>
          </p:cNvPr>
          <p:cNvSpPr txBox="1"/>
          <p:nvPr/>
        </p:nvSpPr>
        <p:spPr>
          <a:xfrm>
            <a:off x="412541" y="1484651"/>
            <a:ext cx="10003047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Intervalo de Confianza</a:t>
            </a:r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sz="1600" dirty="0"/>
              <a:t>Intervalo en el cual se estima que estará cierto valor desconocido con una </a:t>
            </a:r>
            <a:r>
              <a:rPr lang="es-CO" sz="1600" b="1" dirty="0"/>
              <a:t>determinada probabilidad</a:t>
            </a:r>
            <a:r>
              <a:rPr lang="es-CO" sz="1600" dirty="0"/>
              <a:t> de acierto (95%).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6836D0-3727-4E66-8EAA-057AC5B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6DF6C4D7-DA79-45C0-9455-D56CB4611704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Anormalidad</a:t>
            </a:r>
            <a:r>
              <a:rPr lang="es-CO" dirty="0">
                <a:solidFill>
                  <a:srgbClr val="328C99"/>
                </a:solidFill>
              </a:rPr>
              <a:t>: CONTRATOS anormales = 274/484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93FC31-8354-466B-B11D-3F164BA40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0" y="2778529"/>
            <a:ext cx="7346803" cy="101749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88DD786-37DA-4658-8E37-A42165D8FA9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489" y="2778529"/>
            <a:ext cx="2369922" cy="1418822"/>
          </a:xfrm>
          <a:prstGeom prst="rect">
            <a:avLst/>
          </a:prstGeom>
          <a:noFill/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6A88FB86-D6A4-4682-9BFD-6DA98CA63013}"/>
              </a:ext>
            </a:extLst>
          </p:cNvPr>
          <p:cNvGrpSpPr/>
          <p:nvPr/>
        </p:nvGrpSpPr>
        <p:grpSpPr>
          <a:xfrm>
            <a:off x="412540" y="4197351"/>
            <a:ext cx="7346803" cy="2333166"/>
            <a:chOff x="412540" y="4197351"/>
            <a:chExt cx="7346803" cy="233316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B6565AD-A395-48BC-8E9C-01260609F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540" y="4197351"/>
              <a:ext cx="7346803" cy="2333166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C017665-5906-457A-84DC-6E4F3DD0FE5A}"/>
                </a:ext>
              </a:extLst>
            </p:cNvPr>
            <p:cNvSpPr/>
            <p:nvPr/>
          </p:nvSpPr>
          <p:spPr>
            <a:xfrm>
              <a:off x="420160" y="6096316"/>
              <a:ext cx="7322400" cy="205424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B2A38D7F-FA8D-4F1E-B141-87B45739F232}"/>
                </a:ext>
              </a:extLst>
            </p:cNvPr>
            <p:cNvSpPr/>
            <p:nvPr/>
          </p:nvSpPr>
          <p:spPr>
            <a:xfrm>
              <a:off x="420160" y="5677532"/>
              <a:ext cx="7322400" cy="205424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69256F80-1B37-467F-A0D8-DC3AAAA2D7EA}"/>
                </a:ext>
              </a:extLst>
            </p:cNvPr>
            <p:cNvSpPr/>
            <p:nvPr/>
          </p:nvSpPr>
          <p:spPr>
            <a:xfrm>
              <a:off x="420160" y="5472493"/>
              <a:ext cx="7322400" cy="205424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D6D0F12C-0294-4CD9-8C28-B0DFF386579D}"/>
              </a:ext>
            </a:extLst>
          </p:cNvPr>
          <p:cNvCxnSpPr>
            <a:cxnSpLocks/>
            <a:stCxn id="6" idx="3"/>
            <a:endCxn id="21" idx="1"/>
          </p:cNvCxnSpPr>
          <p:nvPr/>
        </p:nvCxnSpPr>
        <p:spPr>
          <a:xfrm flipV="1">
            <a:off x="7742560" y="3487940"/>
            <a:ext cx="934929" cy="27110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975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351B1D62-2303-4389-A6B1-6E8B66BD43E2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6836D0-3727-4E66-8EAA-057AC5B3B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6DF6C4D7-DA79-45C0-9455-D56CB4611704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Anormalidad</a:t>
            </a:r>
            <a:r>
              <a:rPr lang="es-CO" dirty="0">
                <a:solidFill>
                  <a:srgbClr val="328C99"/>
                </a:solidFill>
              </a:rPr>
              <a:t>: CONTRATOS más anormales = 35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ADE83B75-5524-4C0B-A690-BD0025A053A7}"/>
              </a:ext>
            </a:extLst>
          </p:cNvPr>
          <p:cNvGrpSpPr/>
          <p:nvPr/>
        </p:nvGrpSpPr>
        <p:grpSpPr>
          <a:xfrm>
            <a:off x="412542" y="1381740"/>
            <a:ext cx="8123870" cy="4863588"/>
            <a:chOff x="412542" y="1384811"/>
            <a:chExt cx="8123870" cy="4863588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AF8DE10C-B71A-4E2F-B0DE-580204FA431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42" y="1384811"/>
              <a:ext cx="8123870" cy="4863588"/>
            </a:xfrm>
            <a:prstGeom prst="rect">
              <a:avLst/>
            </a:prstGeom>
            <a:noFill/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91E673BE-9F3D-460F-BECC-5FBD7289C115}"/>
                </a:ext>
              </a:extLst>
            </p:cNvPr>
            <p:cNvSpPr/>
            <p:nvPr/>
          </p:nvSpPr>
          <p:spPr>
            <a:xfrm>
              <a:off x="5745480" y="5372416"/>
              <a:ext cx="1996440" cy="205424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523273F-A322-4872-91BB-1FEA4B05C177}"/>
                </a:ext>
              </a:extLst>
            </p:cNvPr>
            <p:cNvSpPr/>
            <p:nvPr/>
          </p:nvSpPr>
          <p:spPr>
            <a:xfrm>
              <a:off x="5745480" y="4557391"/>
              <a:ext cx="2110740" cy="205424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469F1E89-8CA2-41AC-9FB1-DA4F87BFFC59}"/>
                </a:ext>
              </a:extLst>
            </p:cNvPr>
            <p:cNvSpPr/>
            <p:nvPr/>
          </p:nvSpPr>
          <p:spPr>
            <a:xfrm>
              <a:off x="5745480" y="4157814"/>
              <a:ext cx="2621280" cy="330366"/>
            </a:xfrm>
            <a:prstGeom prst="rect">
              <a:avLst/>
            </a:prstGeom>
            <a:solidFill>
              <a:srgbClr val="00206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66EB8F7-DF18-46E1-B4C9-071FA0E1893E}"/>
              </a:ext>
            </a:extLst>
          </p:cNvPr>
          <p:cNvSpPr txBox="1"/>
          <p:nvPr/>
        </p:nvSpPr>
        <p:spPr>
          <a:xfrm>
            <a:off x="8635812" y="1378669"/>
            <a:ext cx="2940870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Interpretación</a:t>
            </a:r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sz="1600" b="1" dirty="0"/>
              <a:t>Tamaño </a:t>
            </a:r>
            <a:r>
              <a:rPr lang="es-CO" sz="1600" dirty="0"/>
              <a:t>de la muestra no es lo suficientemente </a:t>
            </a:r>
            <a:r>
              <a:rPr lang="es-CO" sz="1600" b="1" dirty="0"/>
              <a:t>significativo </a:t>
            </a:r>
            <a:r>
              <a:rPr lang="es-CO" sz="1600" dirty="0"/>
              <a:t>como para asumir que la </a:t>
            </a:r>
            <a:r>
              <a:rPr lang="es-CO" sz="1600" b="1" dirty="0"/>
              <a:t>tipología del contrato </a:t>
            </a:r>
            <a:r>
              <a:rPr lang="es-CO" sz="1600" dirty="0"/>
              <a:t>está correlacionada con el </a:t>
            </a:r>
            <a:r>
              <a:rPr lang="es-CO" sz="1600" b="1" dirty="0"/>
              <a:t>índice de </a:t>
            </a:r>
            <a:r>
              <a:rPr lang="es-CO" sz="1600" b="1" dirty="0" err="1"/>
              <a:t>reisgo</a:t>
            </a:r>
            <a:r>
              <a:rPr lang="es-CO" sz="1600" b="1" dirty="0"/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0F4EF27-7739-4B5C-BF2C-5B092931B234}"/>
              </a:ext>
            </a:extLst>
          </p:cNvPr>
          <p:cNvSpPr txBox="1"/>
          <p:nvPr/>
        </p:nvSpPr>
        <p:spPr>
          <a:xfrm>
            <a:off x="8635811" y="3723207"/>
            <a:ext cx="294087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Tamaño de la muestra</a:t>
            </a:r>
          </a:p>
          <a:p>
            <a:pPr algn="just"/>
            <a:endParaRPr lang="es-CO" sz="1600" b="1" u="sng" dirty="0"/>
          </a:p>
          <a:p>
            <a:pPr algn="just"/>
            <a:r>
              <a:rPr lang="es-CO" sz="1600" b="1" dirty="0"/>
              <a:t>484 contratos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6FCE328-08CC-45CF-83E0-498C89C0326F}"/>
              </a:ext>
            </a:extLst>
          </p:cNvPr>
          <p:cNvSpPr txBox="1"/>
          <p:nvPr/>
        </p:nvSpPr>
        <p:spPr>
          <a:xfrm>
            <a:off x="8635811" y="4806176"/>
            <a:ext cx="294087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Contratos en tipologías</a:t>
            </a:r>
          </a:p>
          <a:p>
            <a:pPr algn="just"/>
            <a:endParaRPr lang="es-CO" sz="1600" b="1" u="sng" dirty="0"/>
          </a:p>
          <a:p>
            <a:pPr algn="just"/>
            <a:r>
              <a:rPr lang="es-CO" sz="1600" b="1" dirty="0"/>
              <a:t>35 contratos</a:t>
            </a:r>
          </a:p>
        </p:txBody>
      </p:sp>
    </p:spTree>
    <p:extLst>
      <p:ext uri="{BB962C8B-B14F-4D97-AF65-F5344CB8AC3E}">
        <p14:creationId xmlns:p14="http://schemas.microsoft.com/office/powerpoint/2010/main" val="422912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2A535740-D545-4C3B-8EEF-DB08E1BE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921" y="6146341"/>
            <a:ext cx="1854653" cy="58169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C233E09-A1AA-4A26-86D4-6E2F7F883C3D}"/>
              </a:ext>
            </a:extLst>
          </p:cNvPr>
          <p:cNvSpPr txBox="1">
            <a:spLocks/>
          </p:cNvSpPr>
          <p:nvPr/>
        </p:nvSpPr>
        <p:spPr>
          <a:xfrm>
            <a:off x="898345" y="30897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Análisis de redes</a:t>
            </a:r>
          </a:p>
        </p:txBody>
      </p:sp>
    </p:spTree>
    <p:extLst>
      <p:ext uri="{BB962C8B-B14F-4D97-AF65-F5344CB8AC3E}">
        <p14:creationId xmlns:p14="http://schemas.microsoft.com/office/powerpoint/2010/main" val="881660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ángulo 68">
            <a:extLst>
              <a:ext uri="{FF2B5EF4-FFF2-40B4-BE49-F238E27FC236}">
                <a16:creationId xmlns:a16="http://schemas.microsoft.com/office/drawing/2014/main" id="{70DB6131-3C96-42C3-84EE-43EAA2FE9E47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9" name="Conector recto 88"/>
          <p:cNvCxnSpPr/>
          <p:nvPr/>
        </p:nvCxnSpPr>
        <p:spPr>
          <a:xfrm flipH="1" flipV="1">
            <a:off x="3910129" y="-16712"/>
            <a:ext cx="3091342" cy="16712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7B8F79-14B9-48CF-B67F-26A19546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92" name="Título 1">
            <a:extLst>
              <a:ext uri="{FF2B5EF4-FFF2-40B4-BE49-F238E27FC236}">
                <a16:creationId xmlns:a16="http://schemas.microsoft.com/office/drawing/2014/main" id="{97F140D8-619F-4467-A734-7AB8A2D7F638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Red de contratación</a:t>
            </a:r>
            <a:r>
              <a:rPr lang="es-CO" dirty="0">
                <a:solidFill>
                  <a:srgbClr val="328C99"/>
                </a:solidFill>
              </a:rPr>
              <a:t>: Número de niveles = 4</a:t>
            </a:r>
          </a:p>
        </p:txBody>
      </p:sp>
      <p:grpSp>
        <p:nvGrpSpPr>
          <p:cNvPr id="334" name="Grupo 333">
            <a:extLst>
              <a:ext uri="{FF2B5EF4-FFF2-40B4-BE49-F238E27FC236}">
                <a16:creationId xmlns:a16="http://schemas.microsoft.com/office/drawing/2014/main" id="{F3638F89-1922-4602-B013-FA48BC7B0950}"/>
              </a:ext>
            </a:extLst>
          </p:cNvPr>
          <p:cNvGrpSpPr/>
          <p:nvPr/>
        </p:nvGrpSpPr>
        <p:grpSpPr>
          <a:xfrm>
            <a:off x="1091444" y="3152070"/>
            <a:ext cx="8728712" cy="3077892"/>
            <a:chOff x="412542" y="3142361"/>
            <a:chExt cx="8728712" cy="3077892"/>
          </a:xfrm>
        </p:grpSpPr>
        <p:sp>
          <p:nvSpPr>
            <p:cNvPr id="4" name="Rectángulo redondeado 3"/>
            <p:cNvSpPr/>
            <p:nvPr/>
          </p:nvSpPr>
          <p:spPr>
            <a:xfrm>
              <a:off x="412542" y="4986209"/>
              <a:ext cx="1253289" cy="296771"/>
            </a:xfrm>
            <a:prstGeom prst="roundRect">
              <a:avLst/>
            </a:prstGeom>
            <a:solidFill>
              <a:srgbClr val="800838">
                <a:alpha val="86000"/>
              </a:srgbClr>
            </a:solidFill>
            <a:ln>
              <a:solidFill>
                <a:srgbClr val="8008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Contratista</a:t>
              </a:r>
              <a:endParaRPr lang="es-ES" sz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Rectángulo redondeado 4"/>
            <p:cNvSpPr/>
            <p:nvPr/>
          </p:nvSpPr>
          <p:spPr>
            <a:xfrm>
              <a:off x="420604" y="4084390"/>
              <a:ext cx="997608" cy="296771"/>
            </a:xfrm>
            <a:prstGeom prst="roundRect">
              <a:avLst/>
            </a:prstGeom>
            <a:solidFill>
              <a:srgbClr val="3237B0">
                <a:alpha val="87000"/>
              </a:srgbClr>
            </a:solidFill>
            <a:ln>
              <a:solidFill>
                <a:srgbClr val="3237B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bg1"/>
                  </a:solidFill>
                  <a:ea typeface="Times New Roman" panose="02020603050405020304" pitchFamily="18" charset="0"/>
                </a:rPr>
                <a:t>Rep. Entidad</a:t>
              </a:r>
              <a:endParaRPr lang="es-E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ángulo redondeado 5"/>
            <p:cNvSpPr/>
            <p:nvPr/>
          </p:nvSpPr>
          <p:spPr>
            <a:xfrm>
              <a:off x="420604" y="3172915"/>
              <a:ext cx="799000" cy="29677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</a:rPr>
                <a:t>Entidad</a:t>
              </a:r>
            </a:p>
          </p:txBody>
        </p:sp>
        <p:sp>
          <p:nvSpPr>
            <p:cNvPr id="49" name="Elipse 48"/>
            <p:cNvSpPr/>
            <p:nvPr/>
          </p:nvSpPr>
          <p:spPr>
            <a:xfrm>
              <a:off x="5813176" y="3145745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C</a:t>
              </a:r>
            </a:p>
          </p:txBody>
        </p:sp>
        <p:sp>
          <p:nvSpPr>
            <p:cNvPr id="50" name="Elipse 49"/>
            <p:cNvSpPr/>
            <p:nvPr/>
          </p:nvSpPr>
          <p:spPr>
            <a:xfrm>
              <a:off x="4964361" y="3142361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B</a:t>
              </a:r>
            </a:p>
          </p:txBody>
        </p:sp>
        <p:sp>
          <p:nvSpPr>
            <p:cNvPr id="51" name="Elipse 50"/>
            <p:cNvSpPr/>
            <p:nvPr/>
          </p:nvSpPr>
          <p:spPr>
            <a:xfrm>
              <a:off x="4115545" y="3142361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A</a:t>
              </a:r>
            </a:p>
          </p:txBody>
        </p:sp>
        <p:sp>
          <p:nvSpPr>
            <p:cNvPr id="53" name="Elipse 52"/>
            <p:cNvSpPr/>
            <p:nvPr/>
          </p:nvSpPr>
          <p:spPr>
            <a:xfrm>
              <a:off x="3683222" y="4054040"/>
              <a:ext cx="360000" cy="360000"/>
            </a:xfrm>
            <a:prstGeom prst="ellipse">
              <a:avLst/>
            </a:prstGeom>
            <a:solidFill>
              <a:srgbClr val="3237B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E</a:t>
              </a:r>
            </a:p>
          </p:txBody>
        </p:sp>
        <p:sp>
          <p:nvSpPr>
            <p:cNvPr id="54" name="Elipse 53"/>
            <p:cNvSpPr/>
            <p:nvPr/>
          </p:nvSpPr>
          <p:spPr>
            <a:xfrm>
              <a:off x="4537175" y="4057961"/>
              <a:ext cx="360000" cy="360000"/>
            </a:xfrm>
            <a:prstGeom prst="ellipse">
              <a:avLst/>
            </a:prstGeom>
            <a:solidFill>
              <a:srgbClr val="3237B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F</a:t>
              </a:r>
            </a:p>
          </p:txBody>
        </p:sp>
        <p:sp>
          <p:nvSpPr>
            <p:cNvPr id="55" name="Elipse 54"/>
            <p:cNvSpPr/>
            <p:nvPr/>
          </p:nvSpPr>
          <p:spPr>
            <a:xfrm>
              <a:off x="6234806" y="4054040"/>
              <a:ext cx="360000" cy="360000"/>
            </a:xfrm>
            <a:prstGeom prst="ellipse">
              <a:avLst/>
            </a:prstGeom>
            <a:solidFill>
              <a:srgbClr val="3237B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H</a:t>
              </a:r>
            </a:p>
          </p:txBody>
        </p:sp>
        <p:sp>
          <p:nvSpPr>
            <p:cNvPr id="23" name="CuadroTexto 31"/>
            <p:cNvSpPr txBox="1"/>
            <p:nvPr/>
          </p:nvSpPr>
          <p:spPr>
            <a:xfrm>
              <a:off x="412542" y="3623769"/>
              <a:ext cx="1333016" cy="275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 dirty="0">
                  <a:ea typeface="Times New Roman" panose="02020603050405020304" pitchFamily="18" charset="0"/>
                </a:rPr>
                <a:t>Representación</a:t>
              </a: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6EF1D702-5B2B-403C-9CFB-D89D8E55550E}"/>
                </a:ext>
              </a:extLst>
            </p:cNvPr>
            <p:cNvSpPr/>
            <p:nvPr/>
          </p:nvSpPr>
          <p:spPr>
            <a:xfrm>
              <a:off x="5809519" y="4952711"/>
              <a:ext cx="360000" cy="360000"/>
            </a:xfrm>
            <a:prstGeom prst="ellipse">
              <a:avLst/>
            </a:prstGeom>
            <a:solidFill>
              <a:srgbClr val="800838"/>
            </a:solidFill>
            <a:ln>
              <a:solidFill>
                <a:srgbClr val="80083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N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FC146BA-733E-4E87-87A8-DA24AF46CEAE}"/>
                </a:ext>
              </a:extLst>
            </p:cNvPr>
            <p:cNvSpPr/>
            <p:nvPr/>
          </p:nvSpPr>
          <p:spPr>
            <a:xfrm>
              <a:off x="4964360" y="4952710"/>
              <a:ext cx="360000" cy="360000"/>
            </a:xfrm>
            <a:prstGeom prst="ellipse">
              <a:avLst/>
            </a:prstGeom>
            <a:solidFill>
              <a:srgbClr val="800838"/>
            </a:solidFill>
            <a:ln>
              <a:solidFill>
                <a:srgbClr val="80083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M</a:t>
              </a:r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063B8E32-A3CA-48E9-8FB4-90C704397E01}"/>
                </a:ext>
              </a:extLst>
            </p:cNvPr>
            <p:cNvSpPr/>
            <p:nvPr/>
          </p:nvSpPr>
          <p:spPr>
            <a:xfrm>
              <a:off x="4119199" y="4952710"/>
              <a:ext cx="360000" cy="360000"/>
            </a:xfrm>
            <a:prstGeom prst="ellipse">
              <a:avLst/>
            </a:prstGeom>
            <a:solidFill>
              <a:srgbClr val="800838"/>
            </a:solidFill>
            <a:ln>
              <a:solidFill>
                <a:srgbClr val="80083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L</a:t>
              </a:r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B4E870E9-516D-43B4-9F2C-F495046C1F88}"/>
                </a:ext>
              </a:extLst>
            </p:cNvPr>
            <p:cNvSpPr/>
            <p:nvPr/>
          </p:nvSpPr>
          <p:spPr>
            <a:xfrm>
              <a:off x="6654678" y="4952711"/>
              <a:ext cx="360000" cy="360000"/>
            </a:xfrm>
            <a:prstGeom prst="ellipse">
              <a:avLst/>
            </a:prstGeom>
            <a:solidFill>
              <a:srgbClr val="800838"/>
            </a:solidFill>
            <a:ln>
              <a:solidFill>
                <a:srgbClr val="80083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O</a:t>
              </a:r>
            </a:p>
          </p:txBody>
        </p:sp>
        <p:sp>
          <p:nvSpPr>
            <p:cNvPr id="48" name="CuadroTexto 31">
              <a:extLst>
                <a:ext uri="{FF2B5EF4-FFF2-40B4-BE49-F238E27FC236}">
                  <a16:creationId xmlns:a16="http://schemas.microsoft.com/office/drawing/2014/main" id="{75303215-9280-4F03-9A12-601907A0BC74}"/>
                </a:ext>
              </a:extLst>
            </p:cNvPr>
            <p:cNvSpPr txBox="1"/>
            <p:nvPr/>
          </p:nvSpPr>
          <p:spPr>
            <a:xfrm>
              <a:off x="412542" y="4529729"/>
              <a:ext cx="884937" cy="275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 b="1" kern="1200" dirty="0">
                  <a:effectLst/>
                  <a:ea typeface="Times New Roman" panose="02020603050405020304" pitchFamily="18" charset="0"/>
                </a:rPr>
                <a:t>Contrato</a:t>
              </a:r>
              <a:endParaRPr lang="es-CO" sz="1200" b="1" dirty="0">
                <a:effectLst/>
                <a:ea typeface="Times New Roman" panose="02020603050405020304" pitchFamily="18" charset="0"/>
              </a:endParaRPr>
            </a:p>
          </p:txBody>
        </p:sp>
        <p:cxnSp>
          <p:nvCxnSpPr>
            <p:cNvPr id="8" name="Conector recto 7"/>
            <p:cNvCxnSpPr>
              <a:cxnSpLocks/>
              <a:stCxn id="26" idx="2"/>
              <a:endCxn id="4" idx="3"/>
            </p:cNvCxnSpPr>
            <p:nvPr/>
          </p:nvCxnSpPr>
          <p:spPr>
            <a:xfrm flipH="1">
              <a:off x="1665831" y="5132710"/>
              <a:ext cx="2453368" cy="1885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3947AC63-6DF8-4DEE-929C-4FE793C6FC5B}"/>
                </a:ext>
              </a:extLst>
            </p:cNvPr>
            <p:cNvSpPr/>
            <p:nvPr/>
          </p:nvSpPr>
          <p:spPr>
            <a:xfrm>
              <a:off x="6661992" y="3145745"/>
              <a:ext cx="360000" cy="36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D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900D48D9-74A5-4162-9B77-01917158252E}"/>
                </a:ext>
              </a:extLst>
            </p:cNvPr>
            <p:cNvSpPr/>
            <p:nvPr/>
          </p:nvSpPr>
          <p:spPr>
            <a:xfrm>
              <a:off x="7083622" y="4059946"/>
              <a:ext cx="360000" cy="360000"/>
            </a:xfrm>
            <a:prstGeom prst="ellipse">
              <a:avLst/>
            </a:prstGeom>
            <a:solidFill>
              <a:srgbClr val="3237B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I</a:t>
              </a: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9DDE7F7C-2FBF-4716-83C8-EC89BC6D69FD}"/>
                </a:ext>
              </a:extLst>
            </p:cNvPr>
            <p:cNvSpPr/>
            <p:nvPr/>
          </p:nvSpPr>
          <p:spPr>
            <a:xfrm>
              <a:off x="5385991" y="4057960"/>
              <a:ext cx="360000" cy="360000"/>
            </a:xfrm>
            <a:prstGeom prst="ellipse">
              <a:avLst/>
            </a:prstGeom>
            <a:solidFill>
              <a:srgbClr val="3237B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G</a:t>
              </a:r>
            </a:p>
          </p:txBody>
        </p:sp>
        <p:sp>
          <p:nvSpPr>
            <p:cNvPr id="144" name="Elipse 143">
              <a:extLst>
                <a:ext uri="{FF2B5EF4-FFF2-40B4-BE49-F238E27FC236}">
                  <a16:creationId xmlns:a16="http://schemas.microsoft.com/office/drawing/2014/main" id="{8643A59A-432D-4453-831C-E12828E311D4}"/>
                </a:ext>
              </a:extLst>
            </p:cNvPr>
            <p:cNvSpPr/>
            <p:nvPr/>
          </p:nvSpPr>
          <p:spPr>
            <a:xfrm>
              <a:off x="3683222" y="5854347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Q</a:t>
              </a:r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D0D7A316-4AB1-48A5-96AC-3A033B86CB5E}"/>
                </a:ext>
              </a:extLst>
            </p:cNvPr>
            <p:cNvSpPr/>
            <p:nvPr/>
          </p:nvSpPr>
          <p:spPr>
            <a:xfrm>
              <a:off x="4537175" y="5858268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R</a:t>
              </a:r>
            </a:p>
          </p:txBody>
        </p:sp>
        <p:sp>
          <p:nvSpPr>
            <p:cNvPr id="146" name="Elipse 145">
              <a:extLst>
                <a:ext uri="{FF2B5EF4-FFF2-40B4-BE49-F238E27FC236}">
                  <a16:creationId xmlns:a16="http://schemas.microsoft.com/office/drawing/2014/main" id="{1DE89551-5A41-4D41-BB84-0A6DAF88CAB1}"/>
                </a:ext>
              </a:extLst>
            </p:cNvPr>
            <p:cNvSpPr/>
            <p:nvPr/>
          </p:nvSpPr>
          <p:spPr>
            <a:xfrm>
              <a:off x="6234806" y="5854347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T</a:t>
              </a:r>
            </a:p>
          </p:txBody>
        </p:sp>
        <p:sp>
          <p:nvSpPr>
            <p:cNvPr id="147" name="Elipse 146">
              <a:extLst>
                <a:ext uri="{FF2B5EF4-FFF2-40B4-BE49-F238E27FC236}">
                  <a16:creationId xmlns:a16="http://schemas.microsoft.com/office/drawing/2014/main" id="{0BAE6C9F-1D42-4F5A-A805-A13BB03BE1A2}"/>
                </a:ext>
              </a:extLst>
            </p:cNvPr>
            <p:cNvSpPr/>
            <p:nvPr/>
          </p:nvSpPr>
          <p:spPr>
            <a:xfrm>
              <a:off x="7083622" y="5860253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U</a:t>
              </a:r>
            </a:p>
          </p:txBody>
        </p:sp>
        <p:sp>
          <p:nvSpPr>
            <p:cNvPr id="148" name="Elipse 147">
              <a:extLst>
                <a:ext uri="{FF2B5EF4-FFF2-40B4-BE49-F238E27FC236}">
                  <a16:creationId xmlns:a16="http://schemas.microsoft.com/office/drawing/2014/main" id="{FAB92795-7AE7-45C3-A85D-77BEFB6120FE}"/>
                </a:ext>
              </a:extLst>
            </p:cNvPr>
            <p:cNvSpPr/>
            <p:nvPr/>
          </p:nvSpPr>
          <p:spPr>
            <a:xfrm>
              <a:off x="5385991" y="5858267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S</a:t>
              </a:r>
            </a:p>
          </p:txBody>
        </p:sp>
        <p:sp>
          <p:nvSpPr>
            <p:cNvPr id="151" name="CuadroTexto 31">
              <a:extLst>
                <a:ext uri="{FF2B5EF4-FFF2-40B4-BE49-F238E27FC236}">
                  <a16:creationId xmlns:a16="http://schemas.microsoft.com/office/drawing/2014/main" id="{372763A6-F65E-463D-AF09-DC00991F0B4C}"/>
                </a:ext>
              </a:extLst>
            </p:cNvPr>
            <p:cNvSpPr txBox="1"/>
            <p:nvPr/>
          </p:nvSpPr>
          <p:spPr>
            <a:xfrm>
              <a:off x="412542" y="5434417"/>
              <a:ext cx="1333016" cy="275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 dirty="0">
                  <a:ea typeface="Times New Roman" panose="02020603050405020304" pitchFamily="18" charset="0"/>
                </a:rPr>
                <a:t>Representación</a:t>
              </a:r>
            </a:p>
          </p:txBody>
        </p:sp>
        <p:sp>
          <p:nvSpPr>
            <p:cNvPr id="152" name="Rectángulo redondeado 3">
              <a:extLst>
                <a:ext uri="{FF2B5EF4-FFF2-40B4-BE49-F238E27FC236}">
                  <a16:creationId xmlns:a16="http://schemas.microsoft.com/office/drawing/2014/main" id="{439CA982-6487-479A-BC5D-2971512B45EB}"/>
                </a:ext>
              </a:extLst>
            </p:cNvPr>
            <p:cNvSpPr/>
            <p:nvPr/>
          </p:nvSpPr>
          <p:spPr>
            <a:xfrm>
              <a:off x="425342" y="5892393"/>
              <a:ext cx="1253289" cy="296771"/>
            </a:xfrm>
            <a:prstGeom prst="roundRect">
              <a:avLst/>
            </a:prstGeom>
            <a:solidFill>
              <a:srgbClr val="FFC000">
                <a:alpha val="86000"/>
              </a:srgbClr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tx1"/>
                  </a:solidFill>
                  <a:ea typeface="Times New Roman" panose="02020603050405020304" pitchFamily="18" charset="0"/>
                </a:rPr>
                <a:t>Rep. Contratista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Conector recto 154">
              <a:extLst>
                <a:ext uri="{FF2B5EF4-FFF2-40B4-BE49-F238E27FC236}">
                  <a16:creationId xmlns:a16="http://schemas.microsoft.com/office/drawing/2014/main" id="{040B4D98-A06B-47EA-AE4D-C471B01C8B68}"/>
                </a:ext>
              </a:extLst>
            </p:cNvPr>
            <p:cNvCxnSpPr>
              <a:cxnSpLocks/>
              <a:stCxn id="51" idx="2"/>
              <a:endCxn id="6" idx="3"/>
            </p:cNvCxnSpPr>
            <p:nvPr/>
          </p:nvCxnSpPr>
          <p:spPr>
            <a:xfrm flipH="1" flipV="1">
              <a:off x="1219604" y="3321301"/>
              <a:ext cx="2895941" cy="1060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cto 157">
              <a:extLst>
                <a:ext uri="{FF2B5EF4-FFF2-40B4-BE49-F238E27FC236}">
                  <a16:creationId xmlns:a16="http://schemas.microsoft.com/office/drawing/2014/main" id="{B26158A0-2067-467D-A67D-0D779DE288A4}"/>
                </a:ext>
              </a:extLst>
            </p:cNvPr>
            <p:cNvCxnSpPr>
              <a:cxnSpLocks/>
              <a:stCxn id="53" idx="2"/>
              <a:endCxn id="5" idx="3"/>
            </p:cNvCxnSpPr>
            <p:nvPr/>
          </p:nvCxnSpPr>
          <p:spPr>
            <a:xfrm flipH="1" flipV="1">
              <a:off x="1418212" y="4232776"/>
              <a:ext cx="2265010" cy="1264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A6829045-887F-4CDB-9C93-9F25B5CB8A9E}"/>
                </a:ext>
              </a:extLst>
            </p:cNvPr>
            <p:cNvCxnSpPr>
              <a:cxnSpLocks/>
              <a:stCxn id="144" idx="2"/>
              <a:endCxn id="152" idx="3"/>
            </p:cNvCxnSpPr>
            <p:nvPr/>
          </p:nvCxnSpPr>
          <p:spPr>
            <a:xfrm flipH="1">
              <a:off x="1678631" y="6034347"/>
              <a:ext cx="2004591" cy="643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262218A9-C26A-4A85-B3C3-028393C33B0E}"/>
                </a:ext>
              </a:extLst>
            </p:cNvPr>
            <p:cNvCxnSpPr>
              <a:cxnSpLocks/>
              <a:stCxn id="53" idx="0"/>
              <a:endCxn id="51" idx="4"/>
            </p:cNvCxnSpPr>
            <p:nvPr/>
          </p:nvCxnSpPr>
          <p:spPr>
            <a:xfrm flipV="1">
              <a:off x="3863222" y="3502361"/>
              <a:ext cx="432323" cy="551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7DD6095B-5A3E-4C0D-90DC-5B1337EBBA77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H="1" flipV="1">
              <a:off x="4295545" y="3502361"/>
              <a:ext cx="421630" cy="555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C02B338E-E177-4E94-8FDE-C6E712E8362A}"/>
                </a:ext>
              </a:extLst>
            </p:cNvPr>
            <p:cNvCxnSpPr>
              <a:cxnSpLocks/>
              <a:stCxn id="97" idx="0"/>
              <a:endCxn id="93" idx="4"/>
            </p:cNvCxnSpPr>
            <p:nvPr/>
          </p:nvCxnSpPr>
          <p:spPr>
            <a:xfrm flipV="1">
              <a:off x="5565991" y="3505745"/>
              <a:ext cx="1276001" cy="5522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EF62B7A9-3B32-432A-A8E3-FBC6B72146C5}"/>
                </a:ext>
              </a:extLst>
            </p:cNvPr>
            <p:cNvSpPr/>
            <p:nvPr/>
          </p:nvSpPr>
          <p:spPr>
            <a:xfrm>
              <a:off x="7932438" y="4054040"/>
              <a:ext cx="360000" cy="360000"/>
            </a:xfrm>
            <a:prstGeom prst="ellipse">
              <a:avLst/>
            </a:prstGeom>
            <a:solidFill>
              <a:srgbClr val="3237B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J</a:t>
              </a:r>
            </a:p>
          </p:txBody>
        </p:sp>
        <p:sp>
          <p:nvSpPr>
            <p:cNvPr id="175" name="Elipse 174">
              <a:extLst>
                <a:ext uri="{FF2B5EF4-FFF2-40B4-BE49-F238E27FC236}">
                  <a16:creationId xmlns:a16="http://schemas.microsoft.com/office/drawing/2014/main" id="{26A10177-0702-4748-A023-091BF82DB64C}"/>
                </a:ext>
              </a:extLst>
            </p:cNvPr>
            <p:cNvSpPr/>
            <p:nvPr/>
          </p:nvSpPr>
          <p:spPr>
            <a:xfrm>
              <a:off x="8781254" y="4054040"/>
              <a:ext cx="360000" cy="360000"/>
            </a:xfrm>
            <a:prstGeom prst="ellipse">
              <a:avLst/>
            </a:prstGeom>
            <a:solidFill>
              <a:srgbClr val="3237B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K</a:t>
              </a:r>
            </a:p>
          </p:txBody>
        </p:sp>
        <p:sp>
          <p:nvSpPr>
            <p:cNvPr id="176" name="Elipse 175">
              <a:extLst>
                <a:ext uri="{FF2B5EF4-FFF2-40B4-BE49-F238E27FC236}">
                  <a16:creationId xmlns:a16="http://schemas.microsoft.com/office/drawing/2014/main" id="{DEF00AAD-01D7-4E15-9592-63B6CB73D731}"/>
                </a:ext>
              </a:extLst>
            </p:cNvPr>
            <p:cNvSpPr/>
            <p:nvPr/>
          </p:nvSpPr>
          <p:spPr>
            <a:xfrm>
              <a:off x="7499835" y="4952710"/>
              <a:ext cx="360000" cy="360000"/>
            </a:xfrm>
            <a:prstGeom prst="ellipse">
              <a:avLst/>
            </a:prstGeom>
            <a:solidFill>
              <a:srgbClr val="800838"/>
            </a:solidFill>
            <a:ln>
              <a:solidFill>
                <a:srgbClr val="80083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P</a:t>
              </a:r>
            </a:p>
          </p:txBody>
        </p:sp>
        <p:cxnSp>
          <p:nvCxnSpPr>
            <p:cNvPr id="182" name="Conector recto 181">
              <a:extLst>
                <a:ext uri="{FF2B5EF4-FFF2-40B4-BE49-F238E27FC236}">
                  <a16:creationId xmlns:a16="http://schemas.microsoft.com/office/drawing/2014/main" id="{BBD2A26C-8B86-46E0-BF5F-699A8F021852}"/>
                </a:ext>
              </a:extLst>
            </p:cNvPr>
            <p:cNvCxnSpPr>
              <a:cxnSpLocks/>
              <a:stCxn id="50" idx="4"/>
              <a:endCxn id="55" idx="0"/>
            </p:cNvCxnSpPr>
            <p:nvPr/>
          </p:nvCxnSpPr>
          <p:spPr>
            <a:xfrm>
              <a:off x="5144361" y="3502361"/>
              <a:ext cx="1270445" cy="551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ector recto 184">
              <a:extLst>
                <a:ext uri="{FF2B5EF4-FFF2-40B4-BE49-F238E27FC236}">
                  <a16:creationId xmlns:a16="http://schemas.microsoft.com/office/drawing/2014/main" id="{C9ABFB8E-493A-4D5B-B6A8-45E2AC3B51F3}"/>
                </a:ext>
              </a:extLst>
            </p:cNvPr>
            <p:cNvCxnSpPr>
              <a:cxnSpLocks/>
              <a:stCxn id="93" idx="4"/>
              <a:endCxn id="174" idx="0"/>
            </p:cNvCxnSpPr>
            <p:nvPr/>
          </p:nvCxnSpPr>
          <p:spPr>
            <a:xfrm>
              <a:off x="6841992" y="3505745"/>
              <a:ext cx="1270446" cy="548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ector recto 187">
              <a:extLst>
                <a:ext uri="{FF2B5EF4-FFF2-40B4-BE49-F238E27FC236}">
                  <a16:creationId xmlns:a16="http://schemas.microsoft.com/office/drawing/2014/main" id="{B9DB3B17-E5A4-443F-B076-BF4D88C4F72B}"/>
                </a:ext>
              </a:extLst>
            </p:cNvPr>
            <p:cNvCxnSpPr>
              <a:cxnSpLocks/>
              <a:stCxn id="49" idx="4"/>
              <a:endCxn id="96" idx="0"/>
            </p:cNvCxnSpPr>
            <p:nvPr/>
          </p:nvCxnSpPr>
          <p:spPr>
            <a:xfrm>
              <a:off x="5993176" y="3505745"/>
              <a:ext cx="1270446" cy="5542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ector recto 190">
              <a:extLst>
                <a:ext uri="{FF2B5EF4-FFF2-40B4-BE49-F238E27FC236}">
                  <a16:creationId xmlns:a16="http://schemas.microsoft.com/office/drawing/2014/main" id="{B70F96D4-F075-4A12-9AF3-0E92D1BBC3A8}"/>
                </a:ext>
              </a:extLst>
            </p:cNvPr>
            <p:cNvCxnSpPr>
              <a:cxnSpLocks/>
              <a:stCxn id="93" idx="4"/>
              <a:endCxn id="175" idx="0"/>
            </p:cNvCxnSpPr>
            <p:nvPr/>
          </p:nvCxnSpPr>
          <p:spPr>
            <a:xfrm>
              <a:off x="6841992" y="3505745"/>
              <a:ext cx="2119262" cy="5482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ector recto 194">
              <a:extLst>
                <a:ext uri="{FF2B5EF4-FFF2-40B4-BE49-F238E27FC236}">
                  <a16:creationId xmlns:a16="http://schemas.microsoft.com/office/drawing/2014/main" id="{F85AAA67-404F-4BD3-A6DC-123794828A5D}"/>
                </a:ext>
              </a:extLst>
            </p:cNvPr>
            <p:cNvCxnSpPr>
              <a:cxnSpLocks/>
              <a:stCxn id="53" idx="4"/>
              <a:endCxn id="26" idx="0"/>
            </p:cNvCxnSpPr>
            <p:nvPr/>
          </p:nvCxnSpPr>
          <p:spPr>
            <a:xfrm>
              <a:off x="3863222" y="4414040"/>
              <a:ext cx="435977" cy="538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cto 197">
              <a:extLst>
                <a:ext uri="{FF2B5EF4-FFF2-40B4-BE49-F238E27FC236}">
                  <a16:creationId xmlns:a16="http://schemas.microsoft.com/office/drawing/2014/main" id="{999DE8C5-A2FF-4728-977F-E5E5253EE944}"/>
                </a:ext>
              </a:extLst>
            </p:cNvPr>
            <p:cNvCxnSpPr>
              <a:cxnSpLocks/>
              <a:stCxn id="53" idx="4"/>
              <a:endCxn id="25" idx="0"/>
            </p:cNvCxnSpPr>
            <p:nvPr/>
          </p:nvCxnSpPr>
          <p:spPr>
            <a:xfrm>
              <a:off x="3863222" y="4414040"/>
              <a:ext cx="1281138" cy="538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ector recto 200">
              <a:extLst>
                <a:ext uri="{FF2B5EF4-FFF2-40B4-BE49-F238E27FC236}">
                  <a16:creationId xmlns:a16="http://schemas.microsoft.com/office/drawing/2014/main" id="{B7B9553A-D470-411E-B08F-FB1DA8D023B3}"/>
                </a:ext>
              </a:extLst>
            </p:cNvPr>
            <p:cNvCxnSpPr>
              <a:cxnSpLocks/>
              <a:stCxn id="26" idx="0"/>
              <a:endCxn id="54" idx="4"/>
            </p:cNvCxnSpPr>
            <p:nvPr/>
          </p:nvCxnSpPr>
          <p:spPr>
            <a:xfrm flipV="1">
              <a:off x="4299199" y="4417961"/>
              <a:ext cx="417976" cy="53474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ector recto 203">
              <a:extLst>
                <a:ext uri="{FF2B5EF4-FFF2-40B4-BE49-F238E27FC236}">
                  <a16:creationId xmlns:a16="http://schemas.microsoft.com/office/drawing/2014/main" id="{35712F7F-4C96-46D8-82BF-0B7F96C248EA}"/>
                </a:ext>
              </a:extLst>
            </p:cNvPr>
            <p:cNvCxnSpPr>
              <a:cxnSpLocks/>
              <a:stCxn id="54" idx="4"/>
              <a:endCxn id="24" idx="0"/>
            </p:cNvCxnSpPr>
            <p:nvPr/>
          </p:nvCxnSpPr>
          <p:spPr>
            <a:xfrm>
              <a:off x="4717175" y="4417961"/>
              <a:ext cx="1272344" cy="5347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ctor recto 206">
              <a:extLst>
                <a:ext uri="{FF2B5EF4-FFF2-40B4-BE49-F238E27FC236}">
                  <a16:creationId xmlns:a16="http://schemas.microsoft.com/office/drawing/2014/main" id="{3315E786-47E6-48B3-ABB4-1A9C19B66F75}"/>
                </a:ext>
              </a:extLst>
            </p:cNvPr>
            <p:cNvCxnSpPr>
              <a:cxnSpLocks/>
              <a:stCxn id="97" idx="4"/>
              <a:endCxn id="28" idx="0"/>
            </p:cNvCxnSpPr>
            <p:nvPr/>
          </p:nvCxnSpPr>
          <p:spPr>
            <a:xfrm>
              <a:off x="5565991" y="4417960"/>
              <a:ext cx="1268687" cy="5347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ector recto 211">
              <a:extLst>
                <a:ext uri="{FF2B5EF4-FFF2-40B4-BE49-F238E27FC236}">
                  <a16:creationId xmlns:a16="http://schemas.microsoft.com/office/drawing/2014/main" id="{F225F0F7-C056-49D9-8C37-BC4915BCF79E}"/>
                </a:ext>
              </a:extLst>
            </p:cNvPr>
            <p:cNvCxnSpPr>
              <a:cxnSpLocks/>
              <a:stCxn id="55" idx="4"/>
              <a:endCxn id="24" idx="0"/>
            </p:cNvCxnSpPr>
            <p:nvPr/>
          </p:nvCxnSpPr>
          <p:spPr>
            <a:xfrm flipH="1">
              <a:off x="5989519" y="4414040"/>
              <a:ext cx="425287" cy="5386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ector recto 214">
              <a:extLst>
                <a:ext uri="{FF2B5EF4-FFF2-40B4-BE49-F238E27FC236}">
                  <a16:creationId xmlns:a16="http://schemas.microsoft.com/office/drawing/2014/main" id="{1F34AD9D-0D9C-4CB6-8DB2-20D7E306C15F}"/>
                </a:ext>
              </a:extLst>
            </p:cNvPr>
            <p:cNvCxnSpPr>
              <a:cxnSpLocks/>
              <a:stCxn id="96" idx="4"/>
              <a:endCxn id="28" idx="0"/>
            </p:cNvCxnSpPr>
            <p:nvPr/>
          </p:nvCxnSpPr>
          <p:spPr>
            <a:xfrm flipH="1">
              <a:off x="6834678" y="4419946"/>
              <a:ext cx="428944" cy="532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ector recto 217">
              <a:extLst>
                <a:ext uri="{FF2B5EF4-FFF2-40B4-BE49-F238E27FC236}">
                  <a16:creationId xmlns:a16="http://schemas.microsoft.com/office/drawing/2014/main" id="{13FA8466-7789-43AD-A8A3-D38A9220092C}"/>
                </a:ext>
              </a:extLst>
            </p:cNvPr>
            <p:cNvCxnSpPr>
              <a:cxnSpLocks/>
              <a:stCxn id="175" idx="4"/>
              <a:endCxn id="176" idx="0"/>
            </p:cNvCxnSpPr>
            <p:nvPr/>
          </p:nvCxnSpPr>
          <p:spPr>
            <a:xfrm flipH="1">
              <a:off x="7679835" y="4414040"/>
              <a:ext cx="1281419" cy="538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ector recto 220">
              <a:extLst>
                <a:ext uri="{FF2B5EF4-FFF2-40B4-BE49-F238E27FC236}">
                  <a16:creationId xmlns:a16="http://schemas.microsoft.com/office/drawing/2014/main" id="{E1A110C2-EF3B-45C8-8DFF-A60767989DE8}"/>
                </a:ext>
              </a:extLst>
            </p:cNvPr>
            <p:cNvCxnSpPr>
              <a:cxnSpLocks/>
              <a:stCxn id="174" idx="4"/>
              <a:endCxn id="176" idx="0"/>
            </p:cNvCxnSpPr>
            <p:nvPr/>
          </p:nvCxnSpPr>
          <p:spPr>
            <a:xfrm flipH="1">
              <a:off x="7679835" y="4414040"/>
              <a:ext cx="432603" cy="538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Elipse 225">
              <a:extLst>
                <a:ext uri="{FF2B5EF4-FFF2-40B4-BE49-F238E27FC236}">
                  <a16:creationId xmlns:a16="http://schemas.microsoft.com/office/drawing/2014/main" id="{4E0A1715-1F0E-465B-82A6-34E14C9D76DD}"/>
                </a:ext>
              </a:extLst>
            </p:cNvPr>
            <p:cNvSpPr/>
            <p:nvPr/>
          </p:nvSpPr>
          <p:spPr>
            <a:xfrm>
              <a:off x="7932438" y="5860253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V</a:t>
              </a:r>
            </a:p>
          </p:txBody>
        </p:sp>
        <p:sp>
          <p:nvSpPr>
            <p:cNvPr id="227" name="Elipse 226">
              <a:extLst>
                <a:ext uri="{FF2B5EF4-FFF2-40B4-BE49-F238E27FC236}">
                  <a16:creationId xmlns:a16="http://schemas.microsoft.com/office/drawing/2014/main" id="{FB1B397E-2307-4E35-BCD5-11C45F07F5EF}"/>
                </a:ext>
              </a:extLst>
            </p:cNvPr>
            <p:cNvSpPr/>
            <p:nvPr/>
          </p:nvSpPr>
          <p:spPr>
            <a:xfrm>
              <a:off x="8781254" y="5860253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3237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dirty="0"/>
                <a:t>W</a:t>
              </a:r>
            </a:p>
          </p:txBody>
        </p:sp>
        <p:cxnSp>
          <p:nvCxnSpPr>
            <p:cNvPr id="228" name="Conector recto 227">
              <a:extLst>
                <a:ext uri="{FF2B5EF4-FFF2-40B4-BE49-F238E27FC236}">
                  <a16:creationId xmlns:a16="http://schemas.microsoft.com/office/drawing/2014/main" id="{E249A528-AD7A-4B76-ADE1-E902C935129E}"/>
                </a:ext>
              </a:extLst>
            </p:cNvPr>
            <p:cNvCxnSpPr>
              <a:cxnSpLocks/>
              <a:stCxn id="26" idx="4"/>
              <a:endCxn id="144" idx="0"/>
            </p:cNvCxnSpPr>
            <p:nvPr/>
          </p:nvCxnSpPr>
          <p:spPr>
            <a:xfrm flipH="1">
              <a:off x="3863222" y="5312710"/>
              <a:ext cx="435977" cy="541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ector recto 230">
              <a:extLst>
                <a:ext uri="{FF2B5EF4-FFF2-40B4-BE49-F238E27FC236}">
                  <a16:creationId xmlns:a16="http://schemas.microsoft.com/office/drawing/2014/main" id="{67515E1F-BDBA-4EC8-9912-42FE2E13A689}"/>
                </a:ext>
              </a:extLst>
            </p:cNvPr>
            <p:cNvCxnSpPr>
              <a:cxnSpLocks/>
              <a:stCxn id="25" idx="4"/>
              <a:endCxn id="144" idx="0"/>
            </p:cNvCxnSpPr>
            <p:nvPr/>
          </p:nvCxnSpPr>
          <p:spPr>
            <a:xfrm flipH="1">
              <a:off x="3863222" y="5312710"/>
              <a:ext cx="1281138" cy="541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ector recto 233">
              <a:extLst>
                <a:ext uri="{FF2B5EF4-FFF2-40B4-BE49-F238E27FC236}">
                  <a16:creationId xmlns:a16="http://schemas.microsoft.com/office/drawing/2014/main" id="{920EEA9E-A527-485B-BEF0-A0D8356AA103}"/>
                </a:ext>
              </a:extLst>
            </p:cNvPr>
            <p:cNvCxnSpPr>
              <a:cxnSpLocks/>
              <a:stCxn id="176" idx="4"/>
              <a:endCxn id="227" idx="0"/>
            </p:cNvCxnSpPr>
            <p:nvPr/>
          </p:nvCxnSpPr>
          <p:spPr>
            <a:xfrm>
              <a:off x="7679835" y="5312710"/>
              <a:ext cx="1281419" cy="5475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ector recto 236">
              <a:extLst>
                <a:ext uri="{FF2B5EF4-FFF2-40B4-BE49-F238E27FC236}">
                  <a16:creationId xmlns:a16="http://schemas.microsoft.com/office/drawing/2014/main" id="{84506802-C36E-4808-BEFA-AAA8D83E530B}"/>
                </a:ext>
              </a:extLst>
            </p:cNvPr>
            <p:cNvCxnSpPr>
              <a:cxnSpLocks/>
              <a:stCxn id="28" idx="4"/>
              <a:endCxn id="226" idx="0"/>
            </p:cNvCxnSpPr>
            <p:nvPr/>
          </p:nvCxnSpPr>
          <p:spPr>
            <a:xfrm>
              <a:off x="6834678" y="5312711"/>
              <a:ext cx="1277760" cy="547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ector recto 239">
              <a:extLst>
                <a:ext uri="{FF2B5EF4-FFF2-40B4-BE49-F238E27FC236}">
                  <a16:creationId xmlns:a16="http://schemas.microsoft.com/office/drawing/2014/main" id="{DEE68C1F-B6DE-4D25-8D50-B7686729F5E0}"/>
                </a:ext>
              </a:extLst>
            </p:cNvPr>
            <p:cNvCxnSpPr>
              <a:cxnSpLocks/>
              <a:stCxn id="24" idx="4"/>
              <a:endCxn id="145" idx="0"/>
            </p:cNvCxnSpPr>
            <p:nvPr/>
          </p:nvCxnSpPr>
          <p:spPr>
            <a:xfrm flipH="1">
              <a:off x="4717175" y="5312711"/>
              <a:ext cx="1272344" cy="5455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ector recto 242">
              <a:extLst>
                <a:ext uri="{FF2B5EF4-FFF2-40B4-BE49-F238E27FC236}">
                  <a16:creationId xmlns:a16="http://schemas.microsoft.com/office/drawing/2014/main" id="{3B8FB204-818D-4C2F-B823-4A0740F9E075}"/>
                </a:ext>
              </a:extLst>
            </p:cNvPr>
            <p:cNvCxnSpPr>
              <a:cxnSpLocks/>
              <a:stCxn id="25" idx="4"/>
              <a:endCxn id="146" idx="0"/>
            </p:cNvCxnSpPr>
            <p:nvPr/>
          </p:nvCxnSpPr>
          <p:spPr>
            <a:xfrm>
              <a:off x="5144360" y="5312710"/>
              <a:ext cx="1270446" cy="541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ector recto 245">
              <a:extLst>
                <a:ext uri="{FF2B5EF4-FFF2-40B4-BE49-F238E27FC236}">
                  <a16:creationId xmlns:a16="http://schemas.microsoft.com/office/drawing/2014/main" id="{329E7E14-3D1B-4109-B1BA-B9A04887873C}"/>
                </a:ext>
              </a:extLst>
            </p:cNvPr>
            <p:cNvCxnSpPr>
              <a:cxnSpLocks/>
              <a:stCxn id="28" idx="4"/>
              <a:endCxn id="148" idx="0"/>
            </p:cNvCxnSpPr>
            <p:nvPr/>
          </p:nvCxnSpPr>
          <p:spPr>
            <a:xfrm flipH="1">
              <a:off x="5565991" y="5312711"/>
              <a:ext cx="1268687" cy="5455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ector recto 248">
              <a:extLst>
                <a:ext uri="{FF2B5EF4-FFF2-40B4-BE49-F238E27FC236}">
                  <a16:creationId xmlns:a16="http://schemas.microsoft.com/office/drawing/2014/main" id="{EAFC2D44-610E-4314-84DA-0B99FD63A119}"/>
                </a:ext>
              </a:extLst>
            </p:cNvPr>
            <p:cNvCxnSpPr>
              <a:cxnSpLocks/>
              <a:stCxn id="24" idx="4"/>
              <a:endCxn id="147" idx="0"/>
            </p:cNvCxnSpPr>
            <p:nvPr/>
          </p:nvCxnSpPr>
          <p:spPr>
            <a:xfrm>
              <a:off x="5989519" y="5312711"/>
              <a:ext cx="1274103" cy="5475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ector recto 329">
              <a:extLst>
                <a:ext uri="{FF2B5EF4-FFF2-40B4-BE49-F238E27FC236}">
                  <a16:creationId xmlns:a16="http://schemas.microsoft.com/office/drawing/2014/main" id="{34FE95D1-B86E-458B-AF51-9E3D1D548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8357" y="3755279"/>
              <a:ext cx="2160000" cy="643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Conector recto 330">
              <a:extLst>
                <a:ext uri="{FF2B5EF4-FFF2-40B4-BE49-F238E27FC236}">
                  <a16:creationId xmlns:a16="http://schemas.microsoft.com/office/drawing/2014/main" id="{C8278F35-6DE1-47C7-9B29-77E6DF982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8357" y="5572359"/>
              <a:ext cx="2160000" cy="643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onector recto 332">
              <a:extLst>
                <a:ext uri="{FF2B5EF4-FFF2-40B4-BE49-F238E27FC236}">
                  <a16:creationId xmlns:a16="http://schemas.microsoft.com/office/drawing/2014/main" id="{D41F5BCD-628C-470A-84D4-4238B904A4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38357" y="4670722"/>
              <a:ext cx="2160000" cy="6432"/>
            </a:xfrm>
            <a:prstGeom prst="line">
              <a:avLst/>
            </a:prstGeom>
            <a:ln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5" name="CuadroTexto 334">
            <a:extLst>
              <a:ext uri="{FF2B5EF4-FFF2-40B4-BE49-F238E27FC236}">
                <a16:creationId xmlns:a16="http://schemas.microsoft.com/office/drawing/2014/main" id="{53896666-9276-4F94-A748-B670EFCCAE90}"/>
              </a:ext>
            </a:extLst>
          </p:cNvPr>
          <p:cNvSpPr txBox="1"/>
          <p:nvPr/>
        </p:nvSpPr>
        <p:spPr>
          <a:xfrm>
            <a:off x="412541" y="1484651"/>
            <a:ext cx="1116414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Interpretación</a:t>
            </a:r>
            <a:endParaRPr lang="es-CO" dirty="0"/>
          </a:p>
          <a:p>
            <a:pPr algn="just"/>
            <a:endParaRPr lang="es-CO" dirty="0"/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sz="1600" dirty="0"/>
              <a:t>Cada contrato involucra un </a:t>
            </a:r>
            <a:r>
              <a:rPr lang="es-CO" sz="1600" b="1" dirty="0"/>
              <a:t>camino </a:t>
            </a:r>
            <a:r>
              <a:rPr lang="es-CO" sz="1600" dirty="0"/>
              <a:t>entre la </a:t>
            </a:r>
            <a:r>
              <a:rPr lang="es-CO" sz="1600" b="1" dirty="0"/>
              <a:t>entidad </a:t>
            </a:r>
            <a:r>
              <a:rPr lang="es-CO" sz="1600" dirty="0"/>
              <a:t>y el </a:t>
            </a:r>
            <a:r>
              <a:rPr lang="es-CO" sz="1600" b="1" dirty="0"/>
              <a:t>representante del contratista.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600" b="1" dirty="0"/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sz="1600" dirty="0"/>
              <a:t>Es preciso analizar la </a:t>
            </a:r>
            <a:r>
              <a:rPr lang="es-CO" sz="1600" b="1" dirty="0"/>
              <a:t>interacción </a:t>
            </a:r>
            <a:r>
              <a:rPr lang="es-CO" sz="1600" dirty="0"/>
              <a:t>entre los </a:t>
            </a:r>
            <a:r>
              <a:rPr lang="es-CO" sz="1600" b="1" dirty="0"/>
              <a:t>niveles </a:t>
            </a:r>
            <a:r>
              <a:rPr lang="es-CO" sz="1600" dirty="0"/>
              <a:t>que estén compuestos por </a:t>
            </a:r>
            <a:r>
              <a:rPr lang="es-CO" sz="1600" b="1" dirty="0"/>
              <a:t>personas naturales</a:t>
            </a:r>
            <a:r>
              <a:rPr lang="es-CO" sz="1600" dirty="0"/>
              <a:t>: </a:t>
            </a:r>
            <a:r>
              <a:rPr lang="es-CO" sz="1600" b="1" dirty="0"/>
              <a:t>Rep. Entidad</a:t>
            </a:r>
            <a:r>
              <a:rPr lang="es-CO" sz="1600" dirty="0"/>
              <a:t> &amp; </a:t>
            </a:r>
            <a:r>
              <a:rPr lang="es-CO" sz="1600" b="1" dirty="0"/>
              <a:t>Rep. Contratista.</a:t>
            </a:r>
          </a:p>
        </p:txBody>
      </p:sp>
    </p:spTree>
    <p:extLst>
      <p:ext uri="{BB962C8B-B14F-4D97-AF65-F5344CB8AC3E}">
        <p14:creationId xmlns:p14="http://schemas.microsoft.com/office/powerpoint/2010/main" val="250828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BAEB437F-6052-432D-B6A6-0B5ECBC880B4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49E0A04-BFE5-4B0A-9DE5-48A83694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42" y="261964"/>
            <a:ext cx="10874583" cy="1119776"/>
          </a:xfrm>
          <a:noFill/>
        </p:spPr>
        <p:txBody>
          <a:bodyPr/>
          <a:lstStyle/>
          <a:p>
            <a:r>
              <a:rPr lang="es-CO" u="sng" dirty="0">
                <a:solidFill>
                  <a:schemeClr val="tx2"/>
                </a:solidFill>
              </a:rPr>
              <a:t>Índice</a:t>
            </a:r>
            <a:r>
              <a:rPr lang="es-CO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682D913-EB7C-481A-985C-A4035C771BA8}"/>
              </a:ext>
            </a:extLst>
          </p:cNvPr>
          <p:cNvSpPr txBox="1"/>
          <p:nvPr/>
        </p:nvSpPr>
        <p:spPr>
          <a:xfrm>
            <a:off x="412542" y="1643705"/>
            <a:ext cx="535095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Introducción, objetivos y metodología…………………3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Recolección de datos…………………………………..7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Índice de riesgo……...……………………………….11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Análisis de redes……………………………………..18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Discusión……………………………………………...31</a:t>
            </a:r>
          </a:p>
          <a:p>
            <a:endParaRPr lang="es-CO" dirty="0"/>
          </a:p>
          <a:p>
            <a:endParaRPr lang="es-CO" dirty="0"/>
          </a:p>
          <a:p>
            <a:r>
              <a:rPr lang="es-CO" dirty="0"/>
              <a:t>Conclusiones……………………………………….....34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F3F36F75-DCFB-4C48-BF19-7E88D62E8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913" y="596019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EABAF96C-BE46-46E7-9804-FF74601EF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2558" y="1381740"/>
            <a:ext cx="4749356" cy="47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6CB0C8-F49A-4BBA-9396-CBD951EF55F5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9" name="Conector recto 88"/>
          <p:cNvCxnSpPr/>
          <p:nvPr/>
        </p:nvCxnSpPr>
        <p:spPr>
          <a:xfrm flipH="1" flipV="1">
            <a:off x="3910129" y="-16712"/>
            <a:ext cx="3091342" cy="16712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7B8F79-14B9-48CF-B67F-26A19546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92" name="Título 1">
            <a:extLst>
              <a:ext uri="{FF2B5EF4-FFF2-40B4-BE49-F238E27FC236}">
                <a16:creationId xmlns:a16="http://schemas.microsoft.com/office/drawing/2014/main" id="{97F140D8-619F-4467-A734-7AB8A2D7F638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Medidas de Centralidad</a:t>
            </a:r>
            <a:r>
              <a:rPr lang="es-CO" dirty="0">
                <a:solidFill>
                  <a:srgbClr val="328C99"/>
                </a:solidFill>
              </a:rPr>
              <a:t>: Para nodos y red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45CDB60-8202-4618-8E57-507A15EB5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103359"/>
            <a:ext cx="6238299" cy="36552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29E30FD-A00C-4C28-9080-247680663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259153"/>
            <a:ext cx="6238299" cy="1656579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4D80252-1698-4F9A-8D20-FB2CF9D654B1}"/>
              </a:ext>
            </a:extLst>
          </p:cNvPr>
          <p:cNvCxnSpPr/>
          <p:nvPr/>
        </p:nvCxnSpPr>
        <p:spPr>
          <a:xfrm>
            <a:off x="428625" y="2991932"/>
            <a:ext cx="10887075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errar llave 17">
            <a:extLst>
              <a:ext uri="{FF2B5EF4-FFF2-40B4-BE49-F238E27FC236}">
                <a16:creationId xmlns:a16="http://schemas.microsoft.com/office/drawing/2014/main" id="{6DF83D9E-9F18-4B7A-ABF4-2B84C4EB76DA}"/>
              </a:ext>
            </a:extLst>
          </p:cNvPr>
          <p:cNvSpPr/>
          <p:nvPr/>
        </p:nvSpPr>
        <p:spPr>
          <a:xfrm>
            <a:off x="7001471" y="1259152"/>
            <a:ext cx="250229" cy="16565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5" name="Cerrar llave 94">
            <a:extLst>
              <a:ext uri="{FF2B5EF4-FFF2-40B4-BE49-F238E27FC236}">
                <a16:creationId xmlns:a16="http://schemas.microsoft.com/office/drawing/2014/main" id="{1C410DA1-20A0-40DD-83EA-0710E14124CD}"/>
              </a:ext>
            </a:extLst>
          </p:cNvPr>
          <p:cNvSpPr/>
          <p:nvPr/>
        </p:nvSpPr>
        <p:spPr>
          <a:xfrm>
            <a:off x="7001471" y="3103359"/>
            <a:ext cx="250229" cy="36552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36E8867B-A8D2-44BF-8A01-7289160AC66E}"/>
              </a:ext>
            </a:extLst>
          </p:cNvPr>
          <p:cNvSpPr txBox="1"/>
          <p:nvPr/>
        </p:nvSpPr>
        <p:spPr>
          <a:xfrm>
            <a:off x="7586247" y="1533443"/>
            <a:ext cx="3729453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CO" b="1" u="sng" dirty="0"/>
              <a:t>Características de la red</a:t>
            </a:r>
          </a:p>
          <a:p>
            <a:pPr algn="just"/>
            <a:endParaRPr lang="es-CO" sz="1600" b="1" u="sng" dirty="0"/>
          </a:p>
          <a:p>
            <a:pPr algn="just"/>
            <a:r>
              <a:rPr lang="es-CO" sz="1600" dirty="0"/>
              <a:t>Permiten entender la estructura de la red previo a su visualización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46A1AD8A-30F6-4D7E-9EFB-6A62C24C4EF2}"/>
              </a:ext>
            </a:extLst>
          </p:cNvPr>
          <p:cNvSpPr txBox="1"/>
          <p:nvPr/>
        </p:nvSpPr>
        <p:spPr>
          <a:xfrm>
            <a:off x="7586246" y="4376986"/>
            <a:ext cx="3729453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CO" b="1" u="sng" dirty="0"/>
              <a:t>Características del nodo</a:t>
            </a:r>
          </a:p>
          <a:p>
            <a:pPr algn="just"/>
            <a:endParaRPr lang="es-CO" sz="1600" b="1" u="sng" dirty="0"/>
          </a:p>
          <a:p>
            <a:pPr algn="just"/>
            <a:r>
              <a:rPr lang="es-CO" sz="1600" dirty="0"/>
              <a:t>Brindan una idea más específica del rol que juega un nodo dentro de la red</a:t>
            </a:r>
          </a:p>
        </p:txBody>
      </p:sp>
    </p:spTree>
    <p:extLst>
      <p:ext uri="{BB962C8B-B14F-4D97-AF65-F5344CB8AC3E}">
        <p14:creationId xmlns:p14="http://schemas.microsoft.com/office/powerpoint/2010/main" val="2233468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1551AA51-AAB7-459F-BA97-CACDCDAFAE59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9" name="Conector recto 88"/>
          <p:cNvCxnSpPr/>
          <p:nvPr/>
        </p:nvCxnSpPr>
        <p:spPr>
          <a:xfrm flipH="1" flipV="1">
            <a:off x="3910129" y="-16712"/>
            <a:ext cx="3091342" cy="16712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EA8AD6-089F-4952-9971-9BC1F3B7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E785260D-F785-4477-8CD2-81E939A3B58F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Red bipartita</a:t>
            </a:r>
            <a:r>
              <a:rPr lang="es-CO" dirty="0">
                <a:solidFill>
                  <a:srgbClr val="328C99"/>
                </a:solidFill>
              </a:rPr>
              <a:t>: REP. Entidades &amp; Rep. contratistas</a:t>
            </a:r>
          </a:p>
        </p:txBody>
      </p:sp>
      <p:grpSp>
        <p:nvGrpSpPr>
          <p:cNvPr id="244" name="Grupo 243">
            <a:extLst>
              <a:ext uri="{FF2B5EF4-FFF2-40B4-BE49-F238E27FC236}">
                <a16:creationId xmlns:a16="http://schemas.microsoft.com/office/drawing/2014/main" id="{A7CD3500-BFFE-4E80-8DCE-719D08D0F1AE}"/>
              </a:ext>
            </a:extLst>
          </p:cNvPr>
          <p:cNvGrpSpPr/>
          <p:nvPr/>
        </p:nvGrpSpPr>
        <p:grpSpPr>
          <a:xfrm>
            <a:off x="5977287" y="4370660"/>
            <a:ext cx="4731187" cy="1877739"/>
            <a:chOff x="6306804" y="4354842"/>
            <a:chExt cx="4200066" cy="1666945"/>
          </a:xfrm>
        </p:grpSpPr>
        <p:sp>
          <p:nvSpPr>
            <p:cNvPr id="150" name="Elipse 149">
              <a:extLst>
                <a:ext uri="{FF2B5EF4-FFF2-40B4-BE49-F238E27FC236}">
                  <a16:creationId xmlns:a16="http://schemas.microsoft.com/office/drawing/2014/main" id="{FD31BB43-F9E8-4AC5-A390-330E2072931F}"/>
                </a:ext>
              </a:extLst>
            </p:cNvPr>
            <p:cNvSpPr/>
            <p:nvPr/>
          </p:nvSpPr>
          <p:spPr>
            <a:xfrm>
              <a:off x="6306804" y="4354842"/>
              <a:ext cx="277027" cy="277027"/>
            </a:xfrm>
            <a:prstGeom prst="ellipse">
              <a:avLst/>
            </a:prstGeom>
            <a:solidFill>
              <a:srgbClr val="3237B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E</a:t>
              </a:r>
            </a:p>
          </p:txBody>
        </p:sp>
        <p:sp>
          <p:nvSpPr>
            <p:cNvPr id="151" name="Elipse 150">
              <a:extLst>
                <a:ext uri="{FF2B5EF4-FFF2-40B4-BE49-F238E27FC236}">
                  <a16:creationId xmlns:a16="http://schemas.microsoft.com/office/drawing/2014/main" id="{4361B0AD-E31F-41F0-81C2-028DFB4EF293}"/>
                </a:ext>
              </a:extLst>
            </p:cNvPr>
            <p:cNvSpPr/>
            <p:nvPr/>
          </p:nvSpPr>
          <p:spPr>
            <a:xfrm>
              <a:off x="6963938" y="4357859"/>
              <a:ext cx="277027" cy="277027"/>
            </a:xfrm>
            <a:prstGeom prst="ellipse">
              <a:avLst/>
            </a:prstGeom>
            <a:solidFill>
              <a:srgbClr val="3237B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F</a:t>
              </a:r>
            </a:p>
          </p:txBody>
        </p:sp>
        <p:sp>
          <p:nvSpPr>
            <p:cNvPr id="153" name="Elipse 152">
              <a:extLst>
                <a:ext uri="{FF2B5EF4-FFF2-40B4-BE49-F238E27FC236}">
                  <a16:creationId xmlns:a16="http://schemas.microsoft.com/office/drawing/2014/main" id="{F3CFA56F-EBDD-4C9F-A46A-31725AC55E3B}"/>
                </a:ext>
              </a:extLst>
            </p:cNvPr>
            <p:cNvSpPr/>
            <p:nvPr/>
          </p:nvSpPr>
          <p:spPr>
            <a:xfrm>
              <a:off x="8270299" y="4354842"/>
              <a:ext cx="277027" cy="277027"/>
            </a:xfrm>
            <a:prstGeom prst="ellipse">
              <a:avLst/>
            </a:prstGeom>
            <a:solidFill>
              <a:srgbClr val="3237B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H</a:t>
              </a:r>
            </a:p>
          </p:txBody>
        </p:sp>
        <p:sp>
          <p:nvSpPr>
            <p:cNvPr id="154" name="Elipse 153">
              <a:extLst>
                <a:ext uri="{FF2B5EF4-FFF2-40B4-BE49-F238E27FC236}">
                  <a16:creationId xmlns:a16="http://schemas.microsoft.com/office/drawing/2014/main" id="{EC54CC03-38A4-4964-A9EF-45D2E087142E}"/>
                </a:ext>
              </a:extLst>
            </p:cNvPr>
            <p:cNvSpPr/>
            <p:nvPr/>
          </p:nvSpPr>
          <p:spPr>
            <a:xfrm>
              <a:off x="8923480" y="4359387"/>
              <a:ext cx="277027" cy="277027"/>
            </a:xfrm>
            <a:prstGeom prst="ellipse">
              <a:avLst/>
            </a:prstGeom>
            <a:solidFill>
              <a:srgbClr val="3237B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I</a:t>
              </a:r>
            </a:p>
          </p:txBody>
        </p:sp>
        <p:sp>
          <p:nvSpPr>
            <p:cNvPr id="155" name="Elipse 154">
              <a:extLst>
                <a:ext uri="{FF2B5EF4-FFF2-40B4-BE49-F238E27FC236}">
                  <a16:creationId xmlns:a16="http://schemas.microsoft.com/office/drawing/2014/main" id="{8AB1E610-7808-4982-A6FF-6ED3B54CFBE7}"/>
                </a:ext>
              </a:extLst>
            </p:cNvPr>
            <p:cNvSpPr/>
            <p:nvPr/>
          </p:nvSpPr>
          <p:spPr>
            <a:xfrm>
              <a:off x="7617119" y="4357859"/>
              <a:ext cx="277027" cy="277027"/>
            </a:xfrm>
            <a:prstGeom prst="ellipse">
              <a:avLst/>
            </a:prstGeom>
            <a:solidFill>
              <a:srgbClr val="3237B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G</a:t>
              </a:r>
            </a:p>
          </p:txBody>
        </p:sp>
        <p:sp>
          <p:nvSpPr>
            <p:cNvPr id="156" name="Elipse 155">
              <a:extLst>
                <a:ext uri="{FF2B5EF4-FFF2-40B4-BE49-F238E27FC236}">
                  <a16:creationId xmlns:a16="http://schemas.microsoft.com/office/drawing/2014/main" id="{B8258BAC-3A53-412F-AF90-BE5DFFF84BDF}"/>
                </a:ext>
              </a:extLst>
            </p:cNvPr>
            <p:cNvSpPr/>
            <p:nvPr/>
          </p:nvSpPr>
          <p:spPr>
            <a:xfrm>
              <a:off x="6306804" y="5740215"/>
              <a:ext cx="277027" cy="2770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Q</a:t>
              </a:r>
            </a:p>
          </p:txBody>
        </p:sp>
        <p:sp>
          <p:nvSpPr>
            <p:cNvPr id="157" name="Elipse 156">
              <a:extLst>
                <a:ext uri="{FF2B5EF4-FFF2-40B4-BE49-F238E27FC236}">
                  <a16:creationId xmlns:a16="http://schemas.microsoft.com/office/drawing/2014/main" id="{91BA9C3B-C14F-402A-99D0-E12EB8825902}"/>
                </a:ext>
              </a:extLst>
            </p:cNvPr>
            <p:cNvSpPr/>
            <p:nvPr/>
          </p:nvSpPr>
          <p:spPr>
            <a:xfrm>
              <a:off x="6963938" y="5743232"/>
              <a:ext cx="277027" cy="2770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R</a:t>
              </a:r>
            </a:p>
          </p:txBody>
        </p:sp>
        <p:sp>
          <p:nvSpPr>
            <p:cNvPr id="158" name="Elipse 157">
              <a:extLst>
                <a:ext uri="{FF2B5EF4-FFF2-40B4-BE49-F238E27FC236}">
                  <a16:creationId xmlns:a16="http://schemas.microsoft.com/office/drawing/2014/main" id="{2EDD884C-D2B0-4361-8E0E-635187156FFD}"/>
                </a:ext>
              </a:extLst>
            </p:cNvPr>
            <p:cNvSpPr/>
            <p:nvPr/>
          </p:nvSpPr>
          <p:spPr>
            <a:xfrm>
              <a:off x="8270299" y="5740215"/>
              <a:ext cx="277027" cy="2770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T</a:t>
              </a:r>
            </a:p>
          </p:txBody>
        </p:sp>
        <p:sp>
          <p:nvSpPr>
            <p:cNvPr id="160" name="Elipse 159">
              <a:extLst>
                <a:ext uri="{FF2B5EF4-FFF2-40B4-BE49-F238E27FC236}">
                  <a16:creationId xmlns:a16="http://schemas.microsoft.com/office/drawing/2014/main" id="{4176A278-143E-47C3-910F-DA76F501E8BA}"/>
                </a:ext>
              </a:extLst>
            </p:cNvPr>
            <p:cNvSpPr/>
            <p:nvPr/>
          </p:nvSpPr>
          <p:spPr>
            <a:xfrm>
              <a:off x="8923480" y="5744760"/>
              <a:ext cx="277027" cy="2770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U</a:t>
              </a:r>
            </a:p>
          </p:txBody>
        </p:sp>
        <p:sp>
          <p:nvSpPr>
            <p:cNvPr id="162" name="Elipse 161">
              <a:extLst>
                <a:ext uri="{FF2B5EF4-FFF2-40B4-BE49-F238E27FC236}">
                  <a16:creationId xmlns:a16="http://schemas.microsoft.com/office/drawing/2014/main" id="{21B58CD9-49A4-4E47-AA9C-379CFFCA422C}"/>
                </a:ext>
              </a:extLst>
            </p:cNvPr>
            <p:cNvSpPr/>
            <p:nvPr/>
          </p:nvSpPr>
          <p:spPr>
            <a:xfrm>
              <a:off x="7617119" y="5743231"/>
              <a:ext cx="277027" cy="2770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S</a:t>
              </a:r>
            </a:p>
          </p:txBody>
        </p:sp>
        <p:sp>
          <p:nvSpPr>
            <p:cNvPr id="163" name="Elipse 162">
              <a:extLst>
                <a:ext uri="{FF2B5EF4-FFF2-40B4-BE49-F238E27FC236}">
                  <a16:creationId xmlns:a16="http://schemas.microsoft.com/office/drawing/2014/main" id="{5E90FA54-1F4A-4FB0-9D7D-75112034B4FD}"/>
                </a:ext>
              </a:extLst>
            </p:cNvPr>
            <p:cNvSpPr/>
            <p:nvPr/>
          </p:nvSpPr>
          <p:spPr>
            <a:xfrm>
              <a:off x="9576662" y="4354842"/>
              <a:ext cx="277027" cy="277027"/>
            </a:xfrm>
            <a:prstGeom prst="ellipse">
              <a:avLst/>
            </a:prstGeom>
            <a:solidFill>
              <a:srgbClr val="3237B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J</a:t>
              </a:r>
            </a:p>
          </p:txBody>
        </p:sp>
        <p:sp>
          <p:nvSpPr>
            <p:cNvPr id="164" name="Elipse 163">
              <a:extLst>
                <a:ext uri="{FF2B5EF4-FFF2-40B4-BE49-F238E27FC236}">
                  <a16:creationId xmlns:a16="http://schemas.microsoft.com/office/drawing/2014/main" id="{7A10BA85-1B8A-4E23-AB57-185A33CAC068}"/>
                </a:ext>
              </a:extLst>
            </p:cNvPr>
            <p:cNvSpPr/>
            <p:nvPr/>
          </p:nvSpPr>
          <p:spPr>
            <a:xfrm>
              <a:off x="10229843" y="4354842"/>
              <a:ext cx="277027" cy="277027"/>
            </a:xfrm>
            <a:prstGeom prst="ellipse">
              <a:avLst/>
            </a:prstGeom>
            <a:solidFill>
              <a:srgbClr val="3237B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K</a:t>
              </a:r>
            </a:p>
          </p:txBody>
        </p:sp>
        <p:sp>
          <p:nvSpPr>
            <p:cNvPr id="165" name="Elipse 164">
              <a:extLst>
                <a:ext uri="{FF2B5EF4-FFF2-40B4-BE49-F238E27FC236}">
                  <a16:creationId xmlns:a16="http://schemas.microsoft.com/office/drawing/2014/main" id="{125367B0-3B52-46C6-8CF9-31F3FEE7B78F}"/>
                </a:ext>
              </a:extLst>
            </p:cNvPr>
            <p:cNvSpPr/>
            <p:nvPr/>
          </p:nvSpPr>
          <p:spPr>
            <a:xfrm>
              <a:off x="9576662" y="5744760"/>
              <a:ext cx="277027" cy="2770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V</a:t>
              </a:r>
            </a:p>
          </p:txBody>
        </p:sp>
        <p:sp>
          <p:nvSpPr>
            <p:cNvPr id="166" name="Elipse 165">
              <a:extLst>
                <a:ext uri="{FF2B5EF4-FFF2-40B4-BE49-F238E27FC236}">
                  <a16:creationId xmlns:a16="http://schemas.microsoft.com/office/drawing/2014/main" id="{12CA3C49-A50A-4C22-8489-84BE6954617F}"/>
                </a:ext>
              </a:extLst>
            </p:cNvPr>
            <p:cNvSpPr/>
            <p:nvPr/>
          </p:nvSpPr>
          <p:spPr>
            <a:xfrm>
              <a:off x="10229843" y="5744760"/>
              <a:ext cx="277027" cy="277027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W</a:t>
              </a:r>
            </a:p>
          </p:txBody>
        </p: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A3070679-C952-489C-A3E6-440174C75EAC}"/>
                </a:ext>
              </a:extLst>
            </p:cNvPr>
            <p:cNvCxnSpPr>
              <a:cxnSpLocks/>
              <a:stCxn id="150" idx="4"/>
              <a:endCxn id="156" idx="0"/>
            </p:cNvCxnSpPr>
            <p:nvPr/>
          </p:nvCxnSpPr>
          <p:spPr>
            <a:xfrm>
              <a:off x="6445318" y="4631869"/>
              <a:ext cx="0" cy="1108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97EA3BF2-5DA8-4BE2-A744-130458421A32}"/>
                </a:ext>
              </a:extLst>
            </p:cNvPr>
            <p:cNvCxnSpPr>
              <a:cxnSpLocks/>
              <a:stCxn id="150" idx="4"/>
              <a:endCxn id="158" idx="0"/>
            </p:cNvCxnSpPr>
            <p:nvPr/>
          </p:nvCxnSpPr>
          <p:spPr>
            <a:xfrm>
              <a:off x="6445318" y="4631869"/>
              <a:ext cx="1963495" cy="1108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ector recto 168">
              <a:extLst>
                <a:ext uri="{FF2B5EF4-FFF2-40B4-BE49-F238E27FC236}">
                  <a16:creationId xmlns:a16="http://schemas.microsoft.com/office/drawing/2014/main" id="{BF23087E-1532-4579-BEF4-28E5972DA429}"/>
                </a:ext>
              </a:extLst>
            </p:cNvPr>
            <p:cNvCxnSpPr>
              <a:cxnSpLocks/>
              <a:stCxn id="156" idx="0"/>
              <a:endCxn id="151" idx="4"/>
            </p:cNvCxnSpPr>
            <p:nvPr/>
          </p:nvCxnSpPr>
          <p:spPr>
            <a:xfrm flipV="1">
              <a:off x="6445318" y="4634886"/>
              <a:ext cx="657134" cy="1105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683C5300-461C-4618-B569-66612075CF41}"/>
                </a:ext>
              </a:extLst>
            </p:cNvPr>
            <p:cNvCxnSpPr>
              <a:cxnSpLocks/>
              <a:stCxn id="151" idx="4"/>
              <a:endCxn id="157" idx="0"/>
            </p:cNvCxnSpPr>
            <p:nvPr/>
          </p:nvCxnSpPr>
          <p:spPr>
            <a:xfrm>
              <a:off x="7102452" y="4634886"/>
              <a:ext cx="0" cy="1108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cto 170">
              <a:extLst>
                <a:ext uri="{FF2B5EF4-FFF2-40B4-BE49-F238E27FC236}">
                  <a16:creationId xmlns:a16="http://schemas.microsoft.com/office/drawing/2014/main" id="{EE43C5CC-F3E1-4C86-9F99-41DBA6D14CB8}"/>
                </a:ext>
              </a:extLst>
            </p:cNvPr>
            <p:cNvCxnSpPr>
              <a:cxnSpLocks/>
              <a:stCxn id="151" idx="4"/>
              <a:endCxn id="160" idx="0"/>
            </p:cNvCxnSpPr>
            <p:nvPr/>
          </p:nvCxnSpPr>
          <p:spPr>
            <a:xfrm>
              <a:off x="7102452" y="4634886"/>
              <a:ext cx="1959542" cy="1109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cto 171">
              <a:extLst>
                <a:ext uri="{FF2B5EF4-FFF2-40B4-BE49-F238E27FC236}">
                  <a16:creationId xmlns:a16="http://schemas.microsoft.com/office/drawing/2014/main" id="{AD9461F8-488F-44A4-BFC0-9CBEB202918D}"/>
                </a:ext>
              </a:extLst>
            </p:cNvPr>
            <p:cNvCxnSpPr>
              <a:cxnSpLocks/>
              <a:stCxn id="155" idx="4"/>
              <a:endCxn id="162" idx="0"/>
            </p:cNvCxnSpPr>
            <p:nvPr/>
          </p:nvCxnSpPr>
          <p:spPr>
            <a:xfrm>
              <a:off x="7755633" y="4634886"/>
              <a:ext cx="0" cy="11083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ector recto 172">
              <a:extLst>
                <a:ext uri="{FF2B5EF4-FFF2-40B4-BE49-F238E27FC236}">
                  <a16:creationId xmlns:a16="http://schemas.microsoft.com/office/drawing/2014/main" id="{6FE47DF0-03D3-4B31-AE51-55F8FA3C8147}"/>
                </a:ext>
              </a:extLst>
            </p:cNvPr>
            <p:cNvCxnSpPr>
              <a:cxnSpLocks/>
              <a:stCxn id="155" idx="4"/>
              <a:endCxn id="165" idx="0"/>
            </p:cNvCxnSpPr>
            <p:nvPr/>
          </p:nvCxnSpPr>
          <p:spPr>
            <a:xfrm>
              <a:off x="7755633" y="4634886"/>
              <a:ext cx="1959543" cy="11098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cto 173">
              <a:extLst>
                <a:ext uri="{FF2B5EF4-FFF2-40B4-BE49-F238E27FC236}">
                  <a16:creationId xmlns:a16="http://schemas.microsoft.com/office/drawing/2014/main" id="{A5897C87-4C73-43CF-87EF-D27962E1C7BF}"/>
                </a:ext>
              </a:extLst>
            </p:cNvPr>
            <p:cNvCxnSpPr>
              <a:cxnSpLocks/>
              <a:stCxn id="153" idx="4"/>
              <a:endCxn id="157" idx="0"/>
            </p:cNvCxnSpPr>
            <p:nvPr/>
          </p:nvCxnSpPr>
          <p:spPr>
            <a:xfrm flipH="1">
              <a:off x="7102452" y="4631869"/>
              <a:ext cx="1306361" cy="1111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ector recto 174">
              <a:extLst>
                <a:ext uri="{FF2B5EF4-FFF2-40B4-BE49-F238E27FC236}">
                  <a16:creationId xmlns:a16="http://schemas.microsoft.com/office/drawing/2014/main" id="{160C62A8-0BF8-4D51-9877-6A6E1F013F21}"/>
                </a:ext>
              </a:extLst>
            </p:cNvPr>
            <p:cNvCxnSpPr>
              <a:cxnSpLocks/>
              <a:stCxn id="153" idx="4"/>
              <a:endCxn id="160" idx="0"/>
            </p:cNvCxnSpPr>
            <p:nvPr/>
          </p:nvCxnSpPr>
          <p:spPr>
            <a:xfrm>
              <a:off x="8408813" y="4631869"/>
              <a:ext cx="653181" cy="1112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ector recto 175">
              <a:extLst>
                <a:ext uri="{FF2B5EF4-FFF2-40B4-BE49-F238E27FC236}">
                  <a16:creationId xmlns:a16="http://schemas.microsoft.com/office/drawing/2014/main" id="{B21C87E2-11E3-40D9-A942-8758D080F38C}"/>
                </a:ext>
              </a:extLst>
            </p:cNvPr>
            <p:cNvCxnSpPr>
              <a:cxnSpLocks/>
              <a:stCxn id="154" idx="4"/>
              <a:endCxn id="162" idx="0"/>
            </p:cNvCxnSpPr>
            <p:nvPr/>
          </p:nvCxnSpPr>
          <p:spPr>
            <a:xfrm flipH="1">
              <a:off x="7755633" y="4636414"/>
              <a:ext cx="1306361" cy="11068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cto 176">
              <a:extLst>
                <a:ext uri="{FF2B5EF4-FFF2-40B4-BE49-F238E27FC236}">
                  <a16:creationId xmlns:a16="http://schemas.microsoft.com/office/drawing/2014/main" id="{26DA3AA8-1631-4CA1-98E2-57A7B2D0D692}"/>
                </a:ext>
              </a:extLst>
            </p:cNvPr>
            <p:cNvCxnSpPr>
              <a:cxnSpLocks/>
              <a:stCxn id="154" idx="4"/>
              <a:endCxn id="165" idx="0"/>
            </p:cNvCxnSpPr>
            <p:nvPr/>
          </p:nvCxnSpPr>
          <p:spPr>
            <a:xfrm>
              <a:off x="9061994" y="4636414"/>
              <a:ext cx="653182" cy="1108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ector recto 177">
              <a:extLst>
                <a:ext uri="{FF2B5EF4-FFF2-40B4-BE49-F238E27FC236}">
                  <a16:creationId xmlns:a16="http://schemas.microsoft.com/office/drawing/2014/main" id="{ED7EA3EB-5B1F-4CC7-8E0D-7A8A4C8F2BF0}"/>
                </a:ext>
              </a:extLst>
            </p:cNvPr>
            <p:cNvCxnSpPr>
              <a:cxnSpLocks/>
              <a:stCxn id="163" idx="4"/>
              <a:endCxn id="166" idx="0"/>
            </p:cNvCxnSpPr>
            <p:nvPr/>
          </p:nvCxnSpPr>
          <p:spPr>
            <a:xfrm>
              <a:off x="9715176" y="4631869"/>
              <a:ext cx="653181" cy="1112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ector recto 178">
              <a:extLst>
                <a:ext uri="{FF2B5EF4-FFF2-40B4-BE49-F238E27FC236}">
                  <a16:creationId xmlns:a16="http://schemas.microsoft.com/office/drawing/2014/main" id="{F4C64320-05D8-4771-BA9C-10535003E44E}"/>
                </a:ext>
              </a:extLst>
            </p:cNvPr>
            <p:cNvCxnSpPr>
              <a:cxnSpLocks/>
              <a:stCxn id="164" idx="4"/>
              <a:endCxn id="166" idx="0"/>
            </p:cNvCxnSpPr>
            <p:nvPr/>
          </p:nvCxnSpPr>
          <p:spPr>
            <a:xfrm>
              <a:off x="10368357" y="4631869"/>
              <a:ext cx="0" cy="11128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3" name="Imagen 242">
            <a:extLst>
              <a:ext uri="{FF2B5EF4-FFF2-40B4-BE49-F238E27FC236}">
                <a16:creationId xmlns:a16="http://schemas.microsoft.com/office/drawing/2014/main" id="{73666470-3A1C-40BE-9C3A-D7F0CA18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2" y="4370660"/>
            <a:ext cx="5152203" cy="1877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5" name="CuadroTexto 244">
            <a:extLst>
              <a:ext uri="{FF2B5EF4-FFF2-40B4-BE49-F238E27FC236}">
                <a16:creationId xmlns:a16="http://schemas.microsoft.com/office/drawing/2014/main" id="{95F4FE15-7826-4152-B03B-D1D04A5112A2}"/>
              </a:ext>
            </a:extLst>
          </p:cNvPr>
          <p:cNvSpPr txBox="1"/>
          <p:nvPr/>
        </p:nvSpPr>
        <p:spPr>
          <a:xfrm>
            <a:off x="412541" y="1484651"/>
            <a:ext cx="11164141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Desarrollo</a:t>
            </a:r>
            <a:endParaRPr lang="es-CO" dirty="0"/>
          </a:p>
          <a:p>
            <a:pPr algn="just"/>
            <a:endParaRPr lang="es-CO" dirty="0"/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dirty="0"/>
              <a:t>Hay una </a:t>
            </a:r>
            <a:r>
              <a:rPr lang="es-CO" b="1" dirty="0"/>
              <a:t>conexión </a:t>
            </a:r>
            <a:r>
              <a:rPr lang="es-CO" dirty="0"/>
              <a:t>entre un </a:t>
            </a:r>
            <a:r>
              <a:rPr lang="es-CO" b="1" dirty="0"/>
              <a:t>Rep. Entidad </a:t>
            </a:r>
            <a:r>
              <a:rPr lang="es-CO" dirty="0"/>
              <a:t>y un </a:t>
            </a:r>
            <a:r>
              <a:rPr lang="es-CO" b="1" dirty="0"/>
              <a:t>Rep. Contratista </a:t>
            </a:r>
            <a:r>
              <a:rPr lang="es-CO" dirty="0"/>
              <a:t>si existe un </a:t>
            </a:r>
            <a:r>
              <a:rPr lang="es-CO" b="1" dirty="0"/>
              <a:t>“camino” </a:t>
            </a:r>
            <a:r>
              <a:rPr lang="es-CO" dirty="0"/>
              <a:t>contractual entre ellos.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dirty="0"/>
              <a:t>Esta red permite entender las dinámicas de contratación entre </a:t>
            </a:r>
            <a:r>
              <a:rPr lang="es-CO" b="1" dirty="0"/>
              <a:t>personas naturales </a:t>
            </a:r>
            <a:r>
              <a:rPr lang="es-CO" dirty="0"/>
              <a:t>y no </a:t>
            </a:r>
            <a:r>
              <a:rPr lang="es-CO" b="1" dirty="0"/>
              <a:t>personas jurídicas.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s-CO" b="1" dirty="0"/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dirty="0"/>
              <a:t>Existen </a:t>
            </a:r>
            <a:r>
              <a:rPr lang="es-CO" b="1" dirty="0"/>
              <a:t>entidades </a:t>
            </a:r>
            <a:r>
              <a:rPr lang="es-CO" dirty="0"/>
              <a:t>y </a:t>
            </a:r>
            <a:r>
              <a:rPr lang="es-CO" b="1" dirty="0"/>
              <a:t>contratistas </a:t>
            </a:r>
            <a:r>
              <a:rPr lang="es-CO" dirty="0"/>
              <a:t>representados por </a:t>
            </a:r>
            <a:r>
              <a:rPr lang="es-CO" b="1" dirty="0"/>
              <a:t>más de una persona</a:t>
            </a:r>
            <a:r>
              <a:rPr lang="es-CO" dirty="0"/>
              <a:t>.</a:t>
            </a:r>
          </a:p>
        </p:txBody>
      </p:sp>
      <p:cxnSp>
        <p:nvCxnSpPr>
          <p:cNvPr id="247" name="Conector: angular 246">
            <a:extLst>
              <a:ext uri="{FF2B5EF4-FFF2-40B4-BE49-F238E27FC236}">
                <a16:creationId xmlns:a16="http://schemas.microsoft.com/office/drawing/2014/main" id="{ABF45717-7F02-4DFD-AB68-7A14B5BEEEEC}"/>
              </a:ext>
            </a:extLst>
          </p:cNvPr>
          <p:cNvCxnSpPr>
            <a:cxnSpLocks/>
            <a:stCxn id="243" idx="0"/>
            <a:endCxn id="150" idx="0"/>
          </p:cNvCxnSpPr>
          <p:nvPr/>
        </p:nvCxnSpPr>
        <p:spPr>
          <a:xfrm rot="5400000" flipH="1" flipV="1">
            <a:off x="4560980" y="2798324"/>
            <a:ext cx="12700" cy="314467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34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3A722DA-3717-40CB-A1D6-EE156E8EF0C5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56FCC0A8-AB10-4450-8825-5501CE7AB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3321" y="1475949"/>
            <a:ext cx="4595036" cy="493638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9913147-2BE1-4085-9A66-216750954A4C}"/>
              </a:ext>
            </a:extLst>
          </p:cNvPr>
          <p:cNvSpPr txBox="1"/>
          <p:nvPr/>
        </p:nvSpPr>
        <p:spPr>
          <a:xfrm>
            <a:off x="4918576" y="4419296"/>
            <a:ext cx="138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Ministerio de Educación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47FD5A1F-D930-4435-8487-75CD05C8F554}"/>
              </a:ext>
            </a:extLst>
          </p:cNvPr>
          <p:cNvSpPr txBox="1"/>
          <p:nvPr/>
        </p:nvSpPr>
        <p:spPr>
          <a:xfrm>
            <a:off x="10424845" y="2148141"/>
            <a:ext cx="1470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Instituto Colombiano de Bienestar Familiar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4CBAA29F-BF13-43C0-A2C5-90B550BD094C}"/>
              </a:ext>
            </a:extLst>
          </p:cNvPr>
          <p:cNvSpPr txBox="1"/>
          <p:nvPr/>
        </p:nvSpPr>
        <p:spPr>
          <a:xfrm>
            <a:off x="10181165" y="4826341"/>
            <a:ext cx="1517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Secretaría de Educación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6C0285C6-6875-4A08-BF6D-AA4447B33D9C}"/>
              </a:ext>
            </a:extLst>
          </p:cNvPr>
          <p:cNvSpPr txBox="1"/>
          <p:nvPr/>
        </p:nvSpPr>
        <p:spPr>
          <a:xfrm>
            <a:off x="5092790" y="1869444"/>
            <a:ext cx="169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Gobernación de Cundinamarca</a:t>
            </a:r>
          </a:p>
        </p:txBody>
      </p:sp>
      <p:pic>
        <p:nvPicPr>
          <p:cNvPr id="96" name="Imagen 95">
            <a:extLst>
              <a:ext uri="{FF2B5EF4-FFF2-40B4-BE49-F238E27FC236}">
                <a16:creationId xmlns:a16="http://schemas.microsoft.com/office/drawing/2014/main" id="{E9B8325C-4621-472F-A0EB-77C283AB8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42" y="5171666"/>
            <a:ext cx="3894805" cy="1460420"/>
          </a:xfrm>
          <a:prstGeom prst="rect">
            <a:avLst/>
          </a:prstGeom>
        </p:spPr>
      </p:pic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D8F3C7CF-8D3C-4705-A07F-F5285BEF6CE0}"/>
              </a:ext>
            </a:extLst>
          </p:cNvPr>
          <p:cNvSpPr txBox="1">
            <a:spLocks/>
          </p:cNvSpPr>
          <p:nvPr/>
        </p:nvSpPr>
        <p:spPr>
          <a:xfrm>
            <a:off x="412542" y="1358358"/>
            <a:ext cx="3249940" cy="11565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Características de la red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Grado: [3 ; 6]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Clusters: 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25CDD0-92B2-4412-BF8E-22AA5DCD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B4D2038-3363-4AF9-818A-F7864B5E63EA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Red bipartita</a:t>
            </a:r>
            <a:r>
              <a:rPr lang="es-CO" dirty="0">
                <a:solidFill>
                  <a:srgbClr val="328C99"/>
                </a:solidFill>
              </a:rPr>
              <a:t>: Entidades &amp; Rep. Entidades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98DE98C-8927-4688-9DA1-9CB29CF43EB5}"/>
              </a:ext>
            </a:extLst>
          </p:cNvPr>
          <p:cNvGrpSpPr/>
          <p:nvPr/>
        </p:nvGrpSpPr>
        <p:grpSpPr>
          <a:xfrm>
            <a:off x="146760" y="2827935"/>
            <a:ext cx="2153852" cy="2145015"/>
            <a:chOff x="146760" y="2827935"/>
            <a:chExt cx="2153852" cy="2145015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C6A03318-67C7-41D7-A8F0-CE4AC0DF8570}"/>
                </a:ext>
              </a:extLst>
            </p:cNvPr>
            <p:cNvGrpSpPr/>
            <p:nvPr/>
          </p:nvGrpSpPr>
          <p:grpSpPr>
            <a:xfrm>
              <a:off x="407837" y="2827935"/>
              <a:ext cx="360000" cy="360000"/>
              <a:chOff x="3333380" y="2513860"/>
              <a:chExt cx="399322" cy="399322"/>
            </a:xfrm>
          </p:grpSpPr>
          <p:sp>
            <p:nvSpPr>
              <p:cNvPr id="19" name="Diagrama de flujo: conector 18">
                <a:extLst>
                  <a:ext uri="{FF2B5EF4-FFF2-40B4-BE49-F238E27FC236}">
                    <a16:creationId xmlns:a16="http://schemas.microsoft.com/office/drawing/2014/main" id="{5E258DC0-DAE9-4585-967D-202345B585F2}"/>
                  </a:ext>
                </a:extLst>
              </p:cNvPr>
              <p:cNvSpPr/>
              <p:nvPr/>
            </p:nvSpPr>
            <p:spPr>
              <a:xfrm>
                <a:off x="3333380" y="2513860"/>
                <a:ext cx="399322" cy="399322"/>
              </a:xfrm>
              <a:prstGeom prst="flowChartConnector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0" name="Diagrama de flujo: conector 9">
                <a:extLst>
                  <a:ext uri="{FF2B5EF4-FFF2-40B4-BE49-F238E27FC236}">
                    <a16:creationId xmlns:a16="http://schemas.microsoft.com/office/drawing/2014/main" id="{F0D13825-FCDE-4091-A5CA-273F5BB100ED}"/>
                  </a:ext>
                </a:extLst>
              </p:cNvPr>
              <p:cNvSpPr/>
              <p:nvPr/>
            </p:nvSpPr>
            <p:spPr>
              <a:xfrm>
                <a:off x="3403600" y="2654300"/>
                <a:ext cx="258882" cy="258882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53A824C9-7939-4742-B7E2-BC86EEFDDFE2}"/>
                </a:ext>
              </a:extLst>
            </p:cNvPr>
            <p:cNvSpPr txBox="1">
              <a:spLocks/>
            </p:cNvSpPr>
            <p:nvPr/>
          </p:nvSpPr>
          <p:spPr>
            <a:xfrm>
              <a:off x="807159" y="2877554"/>
              <a:ext cx="886139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grado</a:t>
              </a:r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D23355F1-332D-4A07-9ACA-86AE32B55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959" y="3515152"/>
              <a:ext cx="727700" cy="409331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AE13BE11-2136-477D-A848-8EE75DBF157C}"/>
                </a:ext>
              </a:extLst>
            </p:cNvPr>
            <p:cNvSpPr txBox="1">
              <a:spLocks/>
            </p:cNvSpPr>
            <p:nvPr/>
          </p:nvSpPr>
          <p:spPr>
            <a:xfrm>
              <a:off x="807159" y="3540624"/>
              <a:ext cx="1089868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entidad</a:t>
              </a:r>
            </a:p>
          </p:txBody>
        </p:sp>
        <p:sp>
          <p:nvSpPr>
            <p:cNvPr id="17" name="Arco 16">
              <a:extLst>
                <a:ext uri="{FF2B5EF4-FFF2-40B4-BE49-F238E27FC236}">
                  <a16:creationId xmlns:a16="http://schemas.microsoft.com/office/drawing/2014/main" id="{526ACAE3-5145-411E-A9D3-6228ACF5561B}"/>
                </a:ext>
              </a:extLst>
            </p:cNvPr>
            <p:cNvSpPr/>
            <p:nvPr/>
          </p:nvSpPr>
          <p:spPr>
            <a:xfrm>
              <a:off x="146760" y="4239235"/>
              <a:ext cx="660400" cy="733715"/>
            </a:xfrm>
            <a:prstGeom prst="arc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1F463604-052C-4B81-B8CE-8E21987B6B51}"/>
                </a:ext>
              </a:extLst>
            </p:cNvPr>
            <p:cNvSpPr txBox="1">
              <a:spLocks/>
            </p:cNvSpPr>
            <p:nvPr/>
          </p:nvSpPr>
          <p:spPr>
            <a:xfrm>
              <a:off x="807159" y="4199913"/>
              <a:ext cx="1493453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anormalidad</a:t>
              </a:r>
            </a:p>
          </p:txBody>
        </p:sp>
      </p:grp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2E53BDC-F800-4F48-9545-0137F0582758}"/>
              </a:ext>
            </a:extLst>
          </p:cNvPr>
          <p:cNvCxnSpPr>
            <a:cxnSpLocks/>
          </p:cNvCxnSpPr>
          <p:nvPr/>
        </p:nvCxnSpPr>
        <p:spPr>
          <a:xfrm flipH="1">
            <a:off x="4654042" y="1475949"/>
            <a:ext cx="4705" cy="515613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443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B0A8A1A6-EAE5-45CE-B1B8-EBA9B353171D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48D3DC9-DAF2-4A9A-906E-08578810C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4706" y="1585165"/>
            <a:ext cx="6097915" cy="491649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9913147-2BE1-4085-9A66-216750954A4C}"/>
              </a:ext>
            </a:extLst>
          </p:cNvPr>
          <p:cNvSpPr txBox="1"/>
          <p:nvPr/>
        </p:nvSpPr>
        <p:spPr>
          <a:xfrm>
            <a:off x="10722210" y="2406053"/>
            <a:ext cx="146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Ministerio de Educación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47FD5A1F-D930-4435-8487-75CD05C8F554}"/>
              </a:ext>
            </a:extLst>
          </p:cNvPr>
          <p:cNvSpPr txBox="1"/>
          <p:nvPr/>
        </p:nvSpPr>
        <p:spPr>
          <a:xfrm>
            <a:off x="5262938" y="5893424"/>
            <a:ext cx="204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Instituto de Bienestar Familiar</a:t>
            </a:r>
          </a:p>
        </p:txBody>
      </p:sp>
      <p:sp>
        <p:nvSpPr>
          <p:cNvPr id="98" name="CuadroTexto 97">
            <a:extLst>
              <a:ext uri="{FF2B5EF4-FFF2-40B4-BE49-F238E27FC236}">
                <a16:creationId xmlns:a16="http://schemas.microsoft.com/office/drawing/2014/main" id="{4CBAA29F-BF13-43C0-A2C5-90B550BD094C}"/>
              </a:ext>
            </a:extLst>
          </p:cNvPr>
          <p:cNvSpPr txBox="1"/>
          <p:nvPr/>
        </p:nvSpPr>
        <p:spPr>
          <a:xfrm>
            <a:off x="4779097" y="1492989"/>
            <a:ext cx="1672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Secretaría de Educación</a:t>
            </a:r>
          </a:p>
        </p:txBody>
      </p:sp>
      <p:sp>
        <p:nvSpPr>
          <p:cNvPr id="99" name="CuadroTexto 98">
            <a:extLst>
              <a:ext uri="{FF2B5EF4-FFF2-40B4-BE49-F238E27FC236}">
                <a16:creationId xmlns:a16="http://schemas.microsoft.com/office/drawing/2014/main" id="{6C0285C6-6875-4A08-BF6D-AA4447B33D9C}"/>
              </a:ext>
            </a:extLst>
          </p:cNvPr>
          <p:cNvSpPr txBox="1"/>
          <p:nvPr/>
        </p:nvSpPr>
        <p:spPr>
          <a:xfrm>
            <a:off x="8991090" y="5893424"/>
            <a:ext cx="176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Gobernación de Cundinamarca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DD3A399-721F-4A6F-B9DA-B90FA269F300}"/>
              </a:ext>
            </a:extLst>
          </p:cNvPr>
          <p:cNvCxnSpPr>
            <a:cxnSpLocks/>
          </p:cNvCxnSpPr>
          <p:nvPr/>
        </p:nvCxnSpPr>
        <p:spPr>
          <a:xfrm>
            <a:off x="4244406" y="1549400"/>
            <a:ext cx="0" cy="50101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A317F8-336C-4F13-984F-A1EC08F80DC0}"/>
              </a:ext>
            </a:extLst>
          </p:cNvPr>
          <p:cNvSpPr txBox="1">
            <a:spLocks/>
          </p:cNvSpPr>
          <p:nvPr/>
        </p:nvSpPr>
        <p:spPr>
          <a:xfrm>
            <a:off x="412542" y="1381740"/>
            <a:ext cx="3249940" cy="11709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CO" sz="1800" u="sng" dirty="0"/>
              <a:t>Características de la red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Grado Máx.: [8 ; 123]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Clusters: 4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08947C-8C74-470A-95A6-EC954D54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E1EB698A-3CA7-41DB-B743-BED87F82349B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Red bipartita</a:t>
            </a:r>
            <a:r>
              <a:rPr lang="es-CO" dirty="0">
                <a:solidFill>
                  <a:srgbClr val="328C99"/>
                </a:solidFill>
              </a:rPr>
              <a:t>: Entidades &amp; Rep. Contratistas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9629AA9-2B35-4506-9C87-249D96EE9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07" y="5076492"/>
            <a:ext cx="3336362" cy="1442460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B074012F-02F2-4D58-80FC-046B107B405D}"/>
              </a:ext>
            </a:extLst>
          </p:cNvPr>
          <p:cNvGrpSpPr/>
          <p:nvPr/>
        </p:nvGrpSpPr>
        <p:grpSpPr>
          <a:xfrm>
            <a:off x="208535" y="2833024"/>
            <a:ext cx="2153852" cy="2145015"/>
            <a:chOff x="146760" y="2827935"/>
            <a:chExt cx="2153852" cy="2145015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B2DD57A7-CEA4-4CD5-B485-F7845B22E9CE}"/>
                </a:ext>
              </a:extLst>
            </p:cNvPr>
            <p:cNvGrpSpPr/>
            <p:nvPr/>
          </p:nvGrpSpPr>
          <p:grpSpPr>
            <a:xfrm>
              <a:off x="407837" y="2827935"/>
              <a:ext cx="360000" cy="360000"/>
              <a:chOff x="3333380" y="2513860"/>
              <a:chExt cx="399322" cy="399322"/>
            </a:xfrm>
          </p:grpSpPr>
          <p:sp>
            <p:nvSpPr>
              <p:cNvPr id="36" name="Diagrama de flujo: conector 35">
                <a:extLst>
                  <a:ext uri="{FF2B5EF4-FFF2-40B4-BE49-F238E27FC236}">
                    <a16:creationId xmlns:a16="http://schemas.microsoft.com/office/drawing/2014/main" id="{6EF7F0E2-EEBC-4EBF-B16E-656C71E2C9A3}"/>
                  </a:ext>
                </a:extLst>
              </p:cNvPr>
              <p:cNvSpPr/>
              <p:nvPr/>
            </p:nvSpPr>
            <p:spPr>
              <a:xfrm>
                <a:off x="3333380" y="2513860"/>
                <a:ext cx="399322" cy="399322"/>
              </a:xfrm>
              <a:prstGeom prst="flowChartConnector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7" name="Diagrama de flujo: conector 36">
                <a:extLst>
                  <a:ext uri="{FF2B5EF4-FFF2-40B4-BE49-F238E27FC236}">
                    <a16:creationId xmlns:a16="http://schemas.microsoft.com/office/drawing/2014/main" id="{3984178F-640D-4880-9FAD-B4B52C91EF82}"/>
                  </a:ext>
                </a:extLst>
              </p:cNvPr>
              <p:cNvSpPr/>
              <p:nvPr/>
            </p:nvSpPr>
            <p:spPr>
              <a:xfrm>
                <a:off x="3403600" y="2654300"/>
                <a:ext cx="258882" cy="258882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8DABB2AD-87D9-4704-92DD-28AB9E6756D9}"/>
                </a:ext>
              </a:extLst>
            </p:cNvPr>
            <p:cNvSpPr txBox="1">
              <a:spLocks/>
            </p:cNvSpPr>
            <p:nvPr/>
          </p:nvSpPr>
          <p:spPr>
            <a:xfrm>
              <a:off x="807159" y="2877554"/>
              <a:ext cx="886139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grado</a:t>
              </a:r>
            </a:p>
          </p:txBody>
        </p: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27419145-1AF4-4754-AD0F-BBA2CC42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959" y="3515152"/>
              <a:ext cx="727700" cy="409331"/>
            </a:xfrm>
            <a:prstGeom prst="rect">
              <a:avLst/>
            </a:prstGeom>
          </p:spPr>
        </p:pic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D0E5778C-E5FC-4650-81F7-C43812DFCFB2}"/>
                </a:ext>
              </a:extLst>
            </p:cNvPr>
            <p:cNvSpPr txBox="1">
              <a:spLocks/>
            </p:cNvSpPr>
            <p:nvPr/>
          </p:nvSpPr>
          <p:spPr>
            <a:xfrm>
              <a:off x="807159" y="3540624"/>
              <a:ext cx="1089868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entidad</a:t>
              </a:r>
            </a:p>
          </p:txBody>
        </p:sp>
        <p:sp>
          <p:nvSpPr>
            <p:cNvPr id="34" name="Arco 33">
              <a:extLst>
                <a:ext uri="{FF2B5EF4-FFF2-40B4-BE49-F238E27FC236}">
                  <a16:creationId xmlns:a16="http://schemas.microsoft.com/office/drawing/2014/main" id="{4BB8AA1F-F932-4C11-924F-EB59C7F33B97}"/>
                </a:ext>
              </a:extLst>
            </p:cNvPr>
            <p:cNvSpPr/>
            <p:nvPr/>
          </p:nvSpPr>
          <p:spPr>
            <a:xfrm>
              <a:off x="146760" y="4239235"/>
              <a:ext cx="660400" cy="733715"/>
            </a:xfrm>
            <a:prstGeom prst="arc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60628042-18E9-45F3-9F9B-50BC95FB60CD}"/>
                </a:ext>
              </a:extLst>
            </p:cNvPr>
            <p:cNvSpPr txBox="1">
              <a:spLocks/>
            </p:cNvSpPr>
            <p:nvPr/>
          </p:nvSpPr>
          <p:spPr>
            <a:xfrm>
              <a:off x="807159" y="4199913"/>
              <a:ext cx="1493453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anormalidad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1245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6D0B0923-52CC-4609-AC4A-FCC96CD5CF28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F0084AD-DA38-4D4C-BCA1-7F1562FCB086}"/>
              </a:ext>
            </a:extLst>
          </p:cNvPr>
          <p:cNvSpPr/>
          <p:nvPr/>
        </p:nvSpPr>
        <p:spPr>
          <a:xfrm>
            <a:off x="10886687" y="-39869"/>
            <a:ext cx="1285461" cy="67586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55462AE-E480-44AA-8BAA-3727CEC4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4019" y="1483528"/>
            <a:ext cx="5219890" cy="5235212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DD3A399-721F-4A6F-B9DA-B90FA269F300}"/>
              </a:ext>
            </a:extLst>
          </p:cNvPr>
          <p:cNvCxnSpPr>
            <a:cxnSpLocks/>
          </p:cNvCxnSpPr>
          <p:nvPr/>
        </p:nvCxnSpPr>
        <p:spPr>
          <a:xfrm>
            <a:off x="3918118" y="1483528"/>
            <a:ext cx="0" cy="525801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9" name="CuadroTexto 98">
            <a:extLst>
              <a:ext uri="{FF2B5EF4-FFF2-40B4-BE49-F238E27FC236}">
                <a16:creationId xmlns:a16="http://schemas.microsoft.com/office/drawing/2014/main" id="{6C0285C6-6875-4A08-BF6D-AA4447B33D9C}"/>
              </a:ext>
            </a:extLst>
          </p:cNvPr>
          <p:cNvSpPr txBox="1"/>
          <p:nvPr/>
        </p:nvSpPr>
        <p:spPr>
          <a:xfrm>
            <a:off x="6550776" y="1197074"/>
            <a:ext cx="213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González Maxcyclak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3CAD2F5-4E70-4ABB-8FD7-AC335F3726F9}"/>
              </a:ext>
            </a:extLst>
          </p:cNvPr>
          <p:cNvSpPr txBox="1"/>
          <p:nvPr/>
        </p:nvSpPr>
        <p:spPr>
          <a:xfrm>
            <a:off x="10692976" y="2340095"/>
            <a:ext cx="119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Soto Torres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55716F-7D6C-4352-8A92-40F0255F7685}"/>
              </a:ext>
            </a:extLst>
          </p:cNvPr>
          <p:cNvSpPr txBox="1"/>
          <p:nvPr/>
        </p:nvSpPr>
        <p:spPr>
          <a:xfrm>
            <a:off x="10174844" y="4234757"/>
            <a:ext cx="171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Jimenez Monroy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BECE9C-4854-4CCE-8047-D72A15032513}"/>
              </a:ext>
            </a:extLst>
          </p:cNvPr>
          <p:cNvSpPr txBox="1"/>
          <p:nvPr/>
        </p:nvSpPr>
        <p:spPr>
          <a:xfrm>
            <a:off x="4282057" y="3154769"/>
            <a:ext cx="191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García de Brigard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FB7A2F3-2DF6-4626-B444-9418D712EA31}"/>
              </a:ext>
            </a:extLst>
          </p:cNvPr>
          <p:cNvSpPr txBox="1"/>
          <p:nvPr/>
        </p:nvSpPr>
        <p:spPr>
          <a:xfrm>
            <a:off x="7971813" y="4185373"/>
            <a:ext cx="171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Alandete Arroyo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2BE025-72DD-4F4D-8F82-7871897F111E}"/>
              </a:ext>
            </a:extLst>
          </p:cNvPr>
          <p:cNvSpPr txBox="1"/>
          <p:nvPr/>
        </p:nvSpPr>
        <p:spPr>
          <a:xfrm>
            <a:off x="4290780" y="5813046"/>
            <a:ext cx="1988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Saavedra Mercado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CB0931C-B44E-4BC4-92B3-8041BE3BE97C}"/>
              </a:ext>
            </a:extLst>
          </p:cNvPr>
          <p:cNvSpPr txBox="1"/>
          <p:nvPr/>
        </p:nvSpPr>
        <p:spPr>
          <a:xfrm>
            <a:off x="7169769" y="6411667"/>
            <a:ext cx="1657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Castañeda Paz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E782053-A5DA-48D3-980E-944C4503E5F7}"/>
              </a:ext>
            </a:extLst>
          </p:cNvPr>
          <p:cNvSpPr txBox="1"/>
          <p:nvPr/>
        </p:nvSpPr>
        <p:spPr>
          <a:xfrm>
            <a:off x="9982517" y="5318884"/>
            <a:ext cx="149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Álvarez Tovar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447CCF8-49EE-4A7E-8053-492D40B369F7}"/>
              </a:ext>
            </a:extLst>
          </p:cNvPr>
          <p:cNvSpPr txBox="1"/>
          <p:nvPr/>
        </p:nvSpPr>
        <p:spPr>
          <a:xfrm>
            <a:off x="9117875" y="6095208"/>
            <a:ext cx="191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Jaramillo Quintero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96B192-5A85-4833-8EED-A45EEA141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BE6E0A8E-1DAD-4D13-9714-B245F8199499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Red bipartita</a:t>
            </a:r>
            <a:r>
              <a:rPr lang="es-CO" dirty="0">
                <a:solidFill>
                  <a:srgbClr val="328C99"/>
                </a:solidFill>
              </a:rPr>
              <a:t>: REP. Entidades &amp; Rep. Contratistas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5084142-D306-48E9-A8B2-1D6767DD6B82}"/>
              </a:ext>
            </a:extLst>
          </p:cNvPr>
          <p:cNvSpPr txBox="1">
            <a:spLocks/>
          </p:cNvSpPr>
          <p:nvPr/>
        </p:nvSpPr>
        <p:spPr>
          <a:xfrm>
            <a:off x="412542" y="1358358"/>
            <a:ext cx="3249940" cy="11565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Características de la red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Grado: [1 ; 87]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Clusters: 10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2A559C1-418E-48B3-8088-ECC675C86F76}"/>
              </a:ext>
            </a:extLst>
          </p:cNvPr>
          <p:cNvGrpSpPr/>
          <p:nvPr/>
        </p:nvGrpSpPr>
        <p:grpSpPr>
          <a:xfrm>
            <a:off x="208535" y="2631403"/>
            <a:ext cx="2153852" cy="2145015"/>
            <a:chOff x="146760" y="2827935"/>
            <a:chExt cx="2153852" cy="2145015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E8A9AE24-B84A-4A47-9163-2D0533A6C201}"/>
                </a:ext>
              </a:extLst>
            </p:cNvPr>
            <p:cNvGrpSpPr/>
            <p:nvPr/>
          </p:nvGrpSpPr>
          <p:grpSpPr>
            <a:xfrm>
              <a:off x="407837" y="2827935"/>
              <a:ext cx="360000" cy="360000"/>
              <a:chOff x="3333380" y="2513860"/>
              <a:chExt cx="399322" cy="399322"/>
            </a:xfrm>
          </p:grpSpPr>
          <p:sp>
            <p:nvSpPr>
              <p:cNvPr id="33" name="Diagrama de flujo: conector 32">
                <a:extLst>
                  <a:ext uri="{FF2B5EF4-FFF2-40B4-BE49-F238E27FC236}">
                    <a16:creationId xmlns:a16="http://schemas.microsoft.com/office/drawing/2014/main" id="{C7E2E0CD-DB61-4D1C-9CB6-A1A42EAD8294}"/>
                  </a:ext>
                </a:extLst>
              </p:cNvPr>
              <p:cNvSpPr/>
              <p:nvPr/>
            </p:nvSpPr>
            <p:spPr>
              <a:xfrm>
                <a:off x="3333380" y="2513860"/>
                <a:ext cx="399322" cy="399322"/>
              </a:xfrm>
              <a:prstGeom prst="flowChartConnector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4" name="Diagrama de flujo: conector 33">
                <a:extLst>
                  <a:ext uri="{FF2B5EF4-FFF2-40B4-BE49-F238E27FC236}">
                    <a16:creationId xmlns:a16="http://schemas.microsoft.com/office/drawing/2014/main" id="{85F5D44D-393B-46AC-8915-9F6C60D1050C}"/>
                  </a:ext>
                </a:extLst>
              </p:cNvPr>
              <p:cNvSpPr/>
              <p:nvPr/>
            </p:nvSpPr>
            <p:spPr>
              <a:xfrm>
                <a:off x="3403600" y="2654300"/>
                <a:ext cx="258882" cy="258882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EC1AE114-2D36-4B85-957A-0238A393BCD5}"/>
                </a:ext>
              </a:extLst>
            </p:cNvPr>
            <p:cNvSpPr txBox="1">
              <a:spLocks/>
            </p:cNvSpPr>
            <p:nvPr/>
          </p:nvSpPr>
          <p:spPr>
            <a:xfrm>
              <a:off x="807159" y="2877554"/>
              <a:ext cx="886139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grado</a:t>
              </a:r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87059D63-B6BD-4C7D-B846-17572E56D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959" y="3515152"/>
              <a:ext cx="727700" cy="409331"/>
            </a:xfrm>
            <a:prstGeom prst="rect">
              <a:avLst/>
            </a:prstGeom>
          </p:spPr>
        </p:pic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CFB448AF-8971-4CDD-AC7E-1CDA64DB9AA1}"/>
                </a:ext>
              </a:extLst>
            </p:cNvPr>
            <p:cNvSpPr txBox="1">
              <a:spLocks/>
            </p:cNvSpPr>
            <p:nvPr/>
          </p:nvSpPr>
          <p:spPr>
            <a:xfrm>
              <a:off x="807159" y="3540624"/>
              <a:ext cx="1089868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entidad</a:t>
              </a:r>
            </a:p>
          </p:txBody>
        </p:sp>
        <p:sp>
          <p:nvSpPr>
            <p:cNvPr id="31" name="Arco 30">
              <a:extLst>
                <a:ext uri="{FF2B5EF4-FFF2-40B4-BE49-F238E27FC236}">
                  <a16:creationId xmlns:a16="http://schemas.microsoft.com/office/drawing/2014/main" id="{E5942E15-A313-4E2D-9DB5-422438EC753D}"/>
                </a:ext>
              </a:extLst>
            </p:cNvPr>
            <p:cNvSpPr/>
            <p:nvPr/>
          </p:nvSpPr>
          <p:spPr>
            <a:xfrm>
              <a:off x="146760" y="4239235"/>
              <a:ext cx="660400" cy="733715"/>
            </a:xfrm>
            <a:prstGeom prst="arc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6DA3B4E2-6614-47D7-956E-DEA2396A2077}"/>
                </a:ext>
              </a:extLst>
            </p:cNvPr>
            <p:cNvSpPr txBox="1">
              <a:spLocks/>
            </p:cNvSpPr>
            <p:nvPr/>
          </p:nvSpPr>
          <p:spPr>
            <a:xfrm>
              <a:off x="807159" y="4199913"/>
              <a:ext cx="1493453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anormalidad</a:t>
              </a:r>
            </a:p>
          </p:txBody>
        </p: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4430DA08-3413-47E3-8F02-973738D0F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41" y="4689052"/>
            <a:ext cx="3314915" cy="20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F4D84782-AA7F-4235-B7AE-55D0DDEA370C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9" name="Conector recto 88"/>
          <p:cNvCxnSpPr/>
          <p:nvPr/>
        </p:nvCxnSpPr>
        <p:spPr>
          <a:xfrm flipH="1" flipV="1">
            <a:off x="3910129" y="-16712"/>
            <a:ext cx="3091342" cy="16712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EA8AD6-089F-4952-9971-9BC1F3B7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66" name="Título 1">
            <a:extLst>
              <a:ext uri="{FF2B5EF4-FFF2-40B4-BE49-F238E27FC236}">
                <a16:creationId xmlns:a16="http://schemas.microsoft.com/office/drawing/2014/main" id="{E785260D-F785-4477-8CD2-81E939A3B58F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Proyección Red bipartita</a:t>
            </a:r>
            <a:r>
              <a:rPr lang="es-CO" dirty="0">
                <a:solidFill>
                  <a:srgbClr val="328C99"/>
                </a:solidFill>
              </a:rPr>
              <a:t>: Rep. Contratista</a:t>
            </a:r>
          </a:p>
        </p:txBody>
      </p:sp>
      <p:sp>
        <p:nvSpPr>
          <p:cNvPr id="245" name="CuadroTexto 244">
            <a:extLst>
              <a:ext uri="{FF2B5EF4-FFF2-40B4-BE49-F238E27FC236}">
                <a16:creationId xmlns:a16="http://schemas.microsoft.com/office/drawing/2014/main" id="{95F4FE15-7826-4152-B03B-D1D04A5112A2}"/>
              </a:ext>
            </a:extLst>
          </p:cNvPr>
          <p:cNvSpPr txBox="1"/>
          <p:nvPr/>
        </p:nvSpPr>
        <p:spPr>
          <a:xfrm>
            <a:off x="412541" y="1484651"/>
            <a:ext cx="11164141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s-CO" u="sng" dirty="0"/>
              <a:t>Desarrollo</a:t>
            </a:r>
          </a:p>
          <a:p>
            <a:pPr algn="just"/>
            <a:endParaRPr lang="es-CO" u="sng" dirty="0"/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dirty="0"/>
              <a:t>Si dos </a:t>
            </a:r>
            <a:r>
              <a:rPr lang="es-CO" b="1" dirty="0"/>
              <a:t>Rep. Contratista </a:t>
            </a:r>
            <a:r>
              <a:rPr lang="es-CO" dirty="0"/>
              <a:t>realizan un contrato con un mismo </a:t>
            </a:r>
            <a:r>
              <a:rPr lang="es-CO" b="1" dirty="0"/>
              <a:t>Rep. Entidad</a:t>
            </a:r>
            <a:r>
              <a:rPr lang="es-CO" dirty="0"/>
              <a:t>, se crea una </a:t>
            </a:r>
            <a:r>
              <a:rPr lang="es-CO" b="1" dirty="0"/>
              <a:t>conexión </a:t>
            </a:r>
            <a:r>
              <a:rPr lang="es-CO" dirty="0"/>
              <a:t>ente ellos.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dirty="0"/>
              <a:t>La proyección nos ayuda a </a:t>
            </a:r>
            <a:r>
              <a:rPr lang="es-CO" b="1" dirty="0"/>
              <a:t>visualizar clústeres </a:t>
            </a:r>
            <a:r>
              <a:rPr lang="es-CO" dirty="0"/>
              <a:t>de contratación según los </a:t>
            </a:r>
            <a:r>
              <a:rPr lang="es-CO" b="1" dirty="0"/>
              <a:t>Rep. Entidad</a:t>
            </a:r>
            <a:r>
              <a:rPr lang="es-CO" dirty="0"/>
              <a:t>.</a:t>
            </a:r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s-CO" dirty="0"/>
          </a:p>
          <a:p>
            <a:pPr marL="285750" indent="-2857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CO" dirty="0"/>
              <a:t>Es posible analizar </a:t>
            </a:r>
            <a:r>
              <a:rPr lang="es-CO" b="1" dirty="0"/>
              <a:t>patrones de conexión </a:t>
            </a:r>
            <a:r>
              <a:rPr lang="es-CO" dirty="0"/>
              <a:t>dentro de los clústeres de contratación.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38D2E3F-E433-41EE-B91E-56123687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1" y="4352379"/>
            <a:ext cx="4749196" cy="1896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E2B7486-7692-4FCA-AA71-E89C282486D1}"/>
              </a:ext>
            </a:extLst>
          </p:cNvPr>
          <p:cNvGrpSpPr/>
          <p:nvPr/>
        </p:nvGrpSpPr>
        <p:grpSpPr>
          <a:xfrm>
            <a:off x="6556965" y="4352379"/>
            <a:ext cx="3310946" cy="1896020"/>
            <a:chOff x="7756924" y="2786023"/>
            <a:chExt cx="2184412" cy="1250908"/>
          </a:xfrm>
        </p:grpSpPr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D336BD28-D1E3-45D0-B44A-031C7A3368B6}"/>
                </a:ext>
              </a:extLst>
            </p:cNvPr>
            <p:cNvSpPr/>
            <p:nvPr/>
          </p:nvSpPr>
          <p:spPr>
            <a:xfrm>
              <a:off x="8068983" y="2786025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600" dirty="0"/>
                <a:t>Q</a:t>
              </a:r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FDC46DA1-47E3-4BDA-B581-E1919786A74C}"/>
                </a:ext>
              </a:extLst>
            </p:cNvPr>
            <p:cNvSpPr/>
            <p:nvPr/>
          </p:nvSpPr>
          <p:spPr>
            <a:xfrm>
              <a:off x="8693101" y="2786024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600" dirty="0"/>
                <a:t>R</a:t>
              </a:r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AB9F0E9D-C4E0-497F-BA6A-CAAF7A1A724E}"/>
                </a:ext>
              </a:extLst>
            </p:cNvPr>
            <p:cNvSpPr/>
            <p:nvPr/>
          </p:nvSpPr>
          <p:spPr>
            <a:xfrm>
              <a:off x="7756924" y="3724872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600" dirty="0"/>
                <a:t>T</a:t>
              </a:r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01D09121-91BA-4CD6-B6A4-F3A6014A3954}"/>
                </a:ext>
              </a:extLst>
            </p:cNvPr>
            <p:cNvSpPr/>
            <p:nvPr/>
          </p:nvSpPr>
          <p:spPr>
            <a:xfrm>
              <a:off x="8381042" y="3718067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600" dirty="0"/>
                <a:t>U</a:t>
              </a:r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B6DBF036-6A56-4138-A524-738A8C46B047}"/>
                </a:ext>
              </a:extLst>
            </p:cNvPr>
            <p:cNvSpPr/>
            <p:nvPr/>
          </p:nvSpPr>
          <p:spPr>
            <a:xfrm>
              <a:off x="9317219" y="2786023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600" dirty="0"/>
                <a:t>S</a:t>
              </a: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AD8366F0-26CC-41B1-8339-E21E214797E7}"/>
                </a:ext>
              </a:extLst>
            </p:cNvPr>
            <p:cNvSpPr/>
            <p:nvPr/>
          </p:nvSpPr>
          <p:spPr>
            <a:xfrm>
              <a:off x="9005160" y="3718065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600" dirty="0"/>
                <a:t>V</a:t>
              </a:r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C2A3F0D5-0A1A-472E-804F-E63153033059}"/>
                </a:ext>
              </a:extLst>
            </p:cNvPr>
            <p:cNvSpPr/>
            <p:nvPr/>
          </p:nvSpPr>
          <p:spPr>
            <a:xfrm>
              <a:off x="9629277" y="3712599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600" dirty="0"/>
                <a:t>W</a:t>
              </a:r>
            </a:p>
          </p:txBody>
        </p: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31F68CA3-0C8F-48A1-A59C-DC1BB9885085}"/>
                </a:ext>
              </a:extLst>
            </p:cNvPr>
            <p:cNvCxnSpPr>
              <a:cxnSpLocks/>
              <a:stCxn id="73" idx="6"/>
              <a:endCxn id="74" idx="2"/>
            </p:cNvCxnSpPr>
            <p:nvPr/>
          </p:nvCxnSpPr>
          <p:spPr>
            <a:xfrm flipV="1">
              <a:off x="8381042" y="2942054"/>
              <a:ext cx="31205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9DAA534F-3C5B-4A60-ADDB-B0B8750D4EA9}"/>
                </a:ext>
              </a:extLst>
            </p:cNvPr>
            <p:cNvCxnSpPr>
              <a:cxnSpLocks/>
              <a:stCxn id="73" idx="4"/>
              <a:endCxn id="75" idx="0"/>
            </p:cNvCxnSpPr>
            <p:nvPr/>
          </p:nvCxnSpPr>
          <p:spPr>
            <a:xfrm flipH="1">
              <a:off x="7912954" y="3098084"/>
              <a:ext cx="312059" cy="626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D27B5287-9514-4311-B51C-C02EB0C2B399}"/>
                </a:ext>
              </a:extLst>
            </p:cNvPr>
            <p:cNvCxnSpPr>
              <a:cxnSpLocks/>
              <a:stCxn id="73" idx="4"/>
              <a:endCxn id="76" idx="0"/>
            </p:cNvCxnSpPr>
            <p:nvPr/>
          </p:nvCxnSpPr>
          <p:spPr>
            <a:xfrm>
              <a:off x="8225013" y="3098084"/>
              <a:ext cx="312059" cy="6199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>
              <a:extLst>
                <a:ext uri="{FF2B5EF4-FFF2-40B4-BE49-F238E27FC236}">
                  <a16:creationId xmlns:a16="http://schemas.microsoft.com/office/drawing/2014/main" id="{79501B05-8DC8-4B19-A2A4-E4C19999E8FE}"/>
                </a:ext>
              </a:extLst>
            </p:cNvPr>
            <p:cNvCxnSpPr>
              <a:cxnSpLocks/>
              <a:stCxn id="77" idx="4"/>
              <a:endCxn id="80" idx="0"/>
            </p:cNvCxnSpPr>
            <p:nvPr/>
          </p:nvCxnSpPr>
          <p:spPr>
            <a:xfrm flipH="1">
              <a:off x="9161190" y="3098082"/>
              <a:ext cx="312059" cy="6199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120">
              <a:extLst>
                <a:ext uri="{FF2B5EF4-FFF2-40B4-BE49-F238E27FC236}">
                  <a16:creationId xmlns:a16="http://schemas.microsoft.com/office/drawing/2014/main" id="{6A8C7ED0-9DCA-4CFD-9E30-7A82F600AAF5}"/>
                </a:ext>
              </a:extLst>
            </p:cNvPr>
            <p:cNvCxnSpPr>
              <a:cxnSpLocks/>
              <a:stCxn id="74" idx="4"/>
              <a:endCxn id="76" idx="0"/>
            </p:cNvCxnSpPr>
            <p:nvPr/>
          </p:nvCxnSpPr>
          <p:spPr>
            <a:xfrm flipH="1">
              <a:off x="8537072" y="3098083"/>
              <a:ext cx="312059" cy="6199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4" name="Conector: angular 223">
            <a:extLst>
              <a:ext uri="{FF2B5EF4-FFF2-40B4-BE49-F238E27FC236}">
                <a16:creationId xmlns:a16="http://schemas.microsoft.com/office/drawing/2014/main" id="{C07283BE-B17E-4307-8629-796334129E53}"/>
              </a:ext>
            </a:extLst>
          </p:cNvPr>
          <p:cNvCxnSpPr>
            <a:stCxn id="2" idx="0"/>
            <a:endCxn id="73" idx="0"/>
          </p:cNvCxnSpPr>
          <p:nvPr/>
        </p:nvCxnSpPr>
        <p:spPr>
          <a:xfrm rot="16200000" flipH="1">
            <a:off x="5026795" y="2112722"/>
            <a:ext cx="3" cy="4479316"/>
          </a:xfrm>
          <a:prstGeom prst="bentConnector3">
            <a:avLst>
              <a:gd name="adj1" fmla="val -76200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96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>
            <a:extLst>
              <a:ext uri="{FF2B5EF4-FFF2-40B4-BE49-F238E27FC236}">
                <a16:creationId xmlns:a16="http://schemas.microsoft.com/office/drawing/2014/main" id="{596634D7-C628-45F4-A730-75C741E0DF15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12542" y="1380587"/>
            <a:ext cx="10634868" cy="34851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Nodos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600" dirty="0"/>
              <a:t>Los nodos en este análisis son los </a:t>
            </a:r>
            <a:r>
              <a:rPr lang="es-CO" sz="1600" b="1" dirty="0"/>
              <a:t>representantes de los contratistas.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CO" sz="1600" dirty="0"/>
              <a:t>El </a:t>
            </a:r>
            <a:r>
              <a:rPr lang="es-CO" sz="1600" b="1" dirty="0"/>
              <a:t>atributo </a:t>
            </a:r>
            <a:r>
              <a:rPr lang="es-CO" sz="1600" dirty="0"/>
              <a:t>de los </a:t>
            </a:r>
            <a:r>
              <a:rPr lang="es-CO" sz="1600" b="1" dirty="0"/>
              <a:t>nodos </a:t>
            </a:r>
            <a:r>
              <a:rPr lang="es-CO" sz="1600" dirty="0"/>
              <a:t>es la </a:t>
            </a:r>
            <a:r>
              <a:rPr lang="es-CO" sz="1600" b="1" dirty="0"/>
              <a:t>anormalidad promedio </a:t>
            </a:r>
            <a:r>
              <a:rPr lang="es-CO" sz="1600" dirty="0"/>
              <a:t>de </a:t>
            </a:r>
            <a:r>
              <a:rPr lang="es-CO" sz="1600" b="1" dirty="0"/>
              <a:t>todos </a:t>
            </a:r>
            <a:r>
              <a:rPr lang="es-CO" sz="1600" dirty="0"/>
              <a:t>los contratos realizados durante el periodo evaluado: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s-CO" sz="1800" u="sng" dirty="0"/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s-CO" sz="1800" u="sng" dirty="0"/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s-CO" sz="1800" u="sng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CO" sz="1800" u="sng" dirty="0"/>
              <a:t>Arcos</a:t>
            </a:r>
            <a:endParaRPr lang="es-CO" sz="1600" u="sng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s-CO" sz="1600" dirty="0"/>
              <a:t>Los arcos en este análisis representan la convergencia de los </a:t>
            </a:r>
            <a:r>
              <a:rPr lang="es-CO" sz="1600" b="1" dirty="0"/>
              <a:t>Rep. Contratistas </a:t>
            </a:r>
            <a:r>
              <a:rPr lang="es-CO" sz="1600" dirty="0"/>
              <a:t>en </a:t>
            </a:r>
            <a:r>
              <a:rPr lang="es-CO" sz="1600" b="1" dirty="0"/>
              <a:t>Rep. Entidades </a:t>
            </a:r>
            <a:r>
              <a:rPr lang="es-CO" sz="1600" dirty="0"/>
              <a:t>en </a:t>
            </a:r>
            <a:r>
              <a:rPr lang="es-CO" sz="1600" b="1" dirty="0"/>
              <a:t>común</a:t>
            </a:r>
            <a:r>
              <a:rPr lang="es-CO" sz="1600" dirty="0"/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s-CO" sz="1600" dirty="0"/>
              <a:t>El </a:t>
            </a:r>
            <a:r>
              <a:rPr lang="es-CO" sz="1600" b="1" dirty="0"/>
              <a:t>atributo </a:t>
            </a:r>
            <a:r>
              <a:rPr lang="es-CO" sz="1600" dirty="0"/>
              <a:t>de cada </a:t>
            </a:r>
            <a:r>
              <a:rPr lang="es-CO" sz="1600" b="1" dirty="0"/>
              <a:t>arco </a:t>
            </a:r>
            <a:r>
              <a:rPr lang="es-CO" sz="1600" dirty="0"/>
              <a:t>es el </a:t>
            </a:r>
            <a:r>
              <a:rPr lang="es-CO" sz="1600" b="1" dirty="0"/>
              <a:t>promedio de </a:t>
            </a:r>
            <a:r>
              <a:rPr lang="es-CO" sz="1600" b="1" dirty="0" err="1"/>
              <a:t>reisgo</a:t>
            </a:r>
            <a:r>
              <a:rPr lang="es-CO" sz="1600" b="1" dirty="0"/>
              <a:t> </a:t>
            </a:r>
            <a:r>
              <a:rPr lang="es-CO" sz="1600" dirty="0"/>
              <a:t>de los contratos que se realizaron con un </a:t>
            </a:r>
            <a:r>
              <a:rPr lang="es-CO" sz="1600" b="1" dirty="0"/>
              <a:t>Rep. Entidad </a:t>
            </a:r>
            <a:r>
              <a:rPr lang="es-CO" sz="1600" dirty="0"/>
              <a:t>en </a:t>
            </a:r>
            <a:r>
              <a:rPr lang="es-CO" sz="1600" b="1" dirty="0"/>
              <a:t>común:</a:t>
            </a:r>
            <a:endParaRPr lang="es-CO" sz="16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4DA967-F91E-4BB7-A77D-0936AAEC6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0B6EE91-2EDD-43CC-B4B5-D51C4995338F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Proyección: </a:t>
            </a:r>
            <a:r>
              <a:rPr lang="es-CO" dirty="0">
                <a:solidFill>
                  <a:srgbClr val="328C99"/>
                </a:solidFill>
              </a:rPr>
              <a:t>características de Arcos y Nodos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4D284B91-043D-4E06-8D35-2726A60D70EE}"/>
              </a:ext>
            </a:extLst>
          </p:cNvPr>
          <p:cNvGrpSpPr/>
          <p:nvPr/>
        </p:nvGrpSpPr>
        <p:grpSpPr>
          <a:xfrm>
            <a:off x="4247200" y="5053126"/>
            <a:ext cx="2965549" cy="1518089"/>
            <a:chOff x="1013286" y="4934435"/>
            <a:chExt cx="2965549" cy="1518089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15E14B38-4266-424D-8F28-C4E32BFAB03B}"/>
                </a:ext>
              </a:extLst>
            </p:cNvPr>
            <p:cNvSpPr/>
            <p:nvPr/>
          </p:nvSpPr>
          <p:spPr>
            <a:xfrm>
              <a:off x="1418661" y="4934435"/>
              <a:ext cx="312059" cy="312059"/>
            </a:xfrm>
            <a:prstGeom prst="ellipse">
              <a:avLst/>
            </a:prstGeom>
            <a:solidFill>
              <a:srgbClr val="3237B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F</a:t>
              </a:r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80978AA-173F-46AE-8EEE-A3A18E621034}"/>
                </a:ext>
              </a:extLst>
            </p:cNvPr>
            <p:cNvSpPr/>
            <p:nvPr/>
          </p:nvSpPr>
          <p:spPr>
            <a:xfrm>
              <a:off x="1104424" y="5610989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Q</a:t>
              </a:r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10DB49C3-A54F-41E8-8E9E-997BCAACBDD2}"/>
                </a:ext>
              </a:extLst>
            </p:cNvPr>
            <p:cNvSpPr/>
            <p:nvPr/>
          </p:nvSpPr>
          <p:spPr>
            <a:xfrm>
              <a:off x="1730720" y="5610990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R</a:t>
              </a:r>
            </a:p>
          </p:txBody>
        </p: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B0F4361B-D6DC-4A2C-82FD-552066A99BF0}"/>
                </a:ext>
              </a:extLst>
            </p:cNvPr>
            <p:cNvCxnSpPr>
              <a:cxnSpLocks/>
              <a:stCxn id="31" idx="0"/>
              <a:endCxn id="30" idx="4"/>
            </p:cNvCxnSpPr>
            <p:nvPr/>
          </p:nvCxnSpPr>
          <p:spPr>
            <a:xfrm flipV="1">
              <a:off x="1260454" y="5246494"/>
              <a:ext cx="314237" cy="3644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81233472-03EA-4D83-8530-7FB9E1EA2EE9}"/>
                </a:ext>
              </a:extLst>
            </p:cNvPr>
            <p:cNvCxnSpPr>
              <a:cxnSpLocks/>
              <a:stCxn id="30" idx="4"/>
              <a:endCxn id="32" idx="0"/>
            </p:cNvCxnSpPr>
            <p:nvPr/>
          </p:nvCxnSpPr>
          <p:spPr>
            <a:xfrm>
              <a:off x="1574691" y="5246494"/>
              <a:ext cx="312059" cy="364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397E45E-926A-437E-938B-0C9DDD581A8A}"/>
                </a:ext>
              </a:extLst>
            </p:cNvPr>
            <p:cNvSpPr txBox="1"/>
            <p:nvPr/>
          </p:nvSpPr>
          <p:spPr>
            <a:xfrm>
              <a:off x="1104424" y="5215523"/>
              <a:ext cx="2984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1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2AD0BE9C-9914-4E46-8D71-9DE8E85BA36C}"/>
                </a:ext>
              </a:extLst>
            </p:cNvPr>
            <p:cNvSpPr txBox="1"/>
            <p:nvPr/>
          </p:nvSpPr>
          <p:spPr>
            <a:xfrm>
              <a:off x="1737509" y="5215523"/>
              <a:ext cx="2984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0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4CEB8BB9-6F4A-4F83-9225-8E231D7BECC9}"/>
                </a:ext>
              </a:extLst>
            </p:cNvPr>
            <p:cNvSpPr txBox="1"/>
            <p:nvPr/>
          </p:nvSpPr>
          <p:spPr>
            <a:xfrm>
              <a:off x="1013286" y="6144747"/>
              <a:ext cx="112280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CO" sz="1400" dirty="0"/>
                <a:t>Anormalidad</a:t>
              </a:r>
            </a:p>
          </p:txBody>
        </p:sp>
        <p:cxnSp>
          <p:nvCxnSpPr>
            <p:cNvPr id="52" name="Conector: angular 51">
              <a:extLst>
                <a:ext uri="{FF2B5EF4-FFF2-40B4-BE49-F238E27FC236}">
                  <a16:creationId xmlns:a16="http://schemas.microsoft.com/office/drawing/2014/main" id="{A20479DD-DEE4-4221-A65E-9FE9AD5465EA}"/>
                </a:ext>
              </a:extLst>
            </p:cNvPr>
            <p:cNvCxnSpPr>
              <a:stCxn id="48" idx="1"/>
              <a:endCxn id="50" idx="1"/>
            </p:cNvCxnSpPr>
            <p:nvPr/>
          </p:nvCxnSpPr>
          <p:spPr>
            <a:xfrm rot="10800000" flipV="1">
              <a:off x="1013286" y="5384800"/>
              <a:ext cx="91138" cy="913836"/>
            </a:xfrm>
            <a:prstGeom prst="bentConnector3">
              <a:avLst>
                <a:gd name="adj1" fmla="val 35082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: angular 52">
              <a:extLst>
                <a:ext uri="{FF2B5EF4-FFF2-40B4-BE49-F238E27FC236}">
                  <a16:creationId xmlns:a16="http://schemas.microsoft.com/office/drawing/2014/main" id="{2CB0D71D-0FD2-44A4-B172-A08B163E00CE}"/>
                </a:ext>
              </a:extLst>
            </p:cNvPr>
            <p:cNvCxnSpPr>
              <a:cxnSpLocks/>
              <a:stCxn id="49" idx="3"/>
              <a:endCxn id="50" idx="3"/>
            </p:cNvCxnSpPr>
            <p:nvPr/>
          </p:nvCxnSpPr>
          <p:spPr>
            <a:xfrm>
              <a:off x="2035989" y="5384800"/>
              <a:ext cx="100105" cy="913836"/>
            </a:xfrm>
            <a:prstGeom prst="bentConnector3">
              <a:avLst>
                <a:gd name="adj1" fmla="val 3283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30758090-6CC3-4608-A8A0-67EF950FCDDC}"/>
                </a:ext>
              </a:extLst>
            </p:cNvPr>
            <p:cNvSpPr/>
            <p:nvPr/>
          </p:nvSpPr>
          <p:spPr>
            <a:xfrm>
              <a:off x="2884701" y="5610988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Q</a:t>
              </a:r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10A9853B-D7DC-4EBC-A7F3-4EE9C703E7A4}"/>
                </a:ext>
              </a:extLst>
            </p:cNvPr>
            <p:cNvSpPr/>
            <p:nvPr/>
          </p:nvSpPr>
          <p:spPr>
            <a:xfrm>
              <a:off x="3637997" y="5610989"/>
              <a:ext cx="312059" cy="312059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CO" sz="1050" dirty="0"/>
                <a:t>R</a:t>
              </a:r>
            </a:p>
          </p:txBody>
        </p: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12ACC4AE-52E2-4004-A669-C144E5E01652}"/>
                </a:ext>
              </a:extLst>
            </p:cNvPr>
            <p:cNvCxnSpPr>
              <a:cxnSpLocks/>
              <a:stCxn id="57" idx="2"/>
              <a:endCxn id="56" idx="6"/>
            </p:cNvCxnSpPr>
            <p:nvPr/>
          </p:nvCxnSpPr>
          <p:spPr>
            <a:xfrm flipH="1" flipV="1">
              <a:off x="3196760" y="5767018"/>
              <a:ext cx="441237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BE97AB16-02B9-4969-B659-22DD03C048AD}"/>
                </a:ext>
              </a:extLst>
            </p:cNvPr>
            <p:cNvSpPr txBox="1"/>
            <p:nvPr/>
          </p:nvSpPr>
          <p:spPr>
            <a:xfrm>
              <a:off x="3179225" y="5451799"/>
              <a:ext cx="4587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/>
                <a:t>0,5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1460A287-366D-4A3B-A331-1DFA0090C3BE}"/>
                </a:ext>
              </a:extLst>
            </p:cNvPr>
            <p:cNvSpPr txBox="1"/>
            <p:nvPr/>
          </p:nvSpPr>
          <p:spPr>
            <a:xfrm>
              <a:off x="2856027" y="6144747"/>
              <a:ext cx="1122808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CO" sz="1400" dirty="0"/>
                <a:t>Anormalidad</a:t>
              </a:r>
            </a:p>
          </p:txBody>
        </p:sp>
        <p:cxnSp>
          <p:nvCxnSpPr>
            <p:cNvPr id="63" name="Conector: angular 62">
              <a:extLst>
                <a:ext uri="{FF2B5EF4-FFF2-40B4-BE49-F238E27FC236}">
                  <a16:creationId xmlns:a16="http://schemas.microsoft.com/office/drawing/2014/main" id="{42ED31A1-5BC9-4AD3-B55D-4D58BB54645B}"/>
                </a:ext>
              </a:extLst>
            </p:cNvPr>
            <p:cNvCxnSpPr>
              <a:cxnSpLocks/>
              <a:stCxn id="61" idx="0"/>
              <a:endCxn id="62" idx="3"/>
            </p:cNvCxnSpPr>
            <p:nvPr/>
          </p:nvCxnSpPr>
          <p:spPr>
            <a:xfrm rot="16200000" flipH="1">
              <a:off x="3270304" y="5590105"/>
              <a:ext cx="846837" cy="570224"/>
            </a:xfrm>
            <a:prstGeom prst="bentConnector4">
              <a:avLst>
                <a:gd name="adj1" fmla="val -13498"/>
                <a:gd name="adj2" fmla="val 13118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97B09A38-F6EE-47D6-AE72-BA8DA865C26D}"/>
                  </a:ext>
                </a:extLst>
              </p:cNvPr>
              <p:cNvSpPr/>
              <p:nvPr/>
            </p:nvSpPr>
            <p:spPr>
              <a:xfrm>
                <a:off x="4376464" y="2776334"/>
                <a:ext cx="2707023" cy="6936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s-CO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CO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CO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CO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CO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s-CO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s-CO" i="0">
                          <a:latin typeface="Cambria Math" panose="02040503050406030204" pitchFamily="18" charset="0"/>
                        </a:rPr>
                        <m:t>   ∀  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O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CO" i="1">
                          <a:latin typeface="Cambria Math" panose="02040503050406030204" pitchFamily="18" charset="0"/>
                        </a:rPr>
                        <m:t>𝑅𝑐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97B09A38-F6EE-47D6-AE72-BA8DA865C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464" y="2776334"/>
                <a:ext cx="2707023" cy="693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579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35C0AACE-FFFB-4A62-AB0E-F68014729C81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4DA967-F91E-4BB7-A77D-0936AAEC6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0B6EE91-2EDD-43CC-B4B5-D51C4995338F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Proyección red bipartita</a:t>
            </a:r>
            <a:r>
              <a:rPr lang="es-CO" dirty="0">
                <a:solidFill>
                  <a:srgbClr val="328C99"/>
                </a:solidFill>
              </a:rPr>
              <a:t>: características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37C2195-6D68-4451-AED0-3E84A5CE4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9522" y="1419200"/>
            <a:ext cx="4015945" cy="4680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8F8AE15B-4D93-477E-BB7C-D64297366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0440" y="1419200"/>
            <a:ext cx="4015946" cy="4680000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335DC72-A24A-4CFC-A79C-EEB4D5A132C2}"/>
              </a:ext>
            </a:extLst>
          </p:cNvPr>
          <p:cNvSpPr txBox="1">
            <a:spLocks/>
          </p:cNvSpPr>
          <p:nvPr/>
        </p:nvSpPr>
        <p:spPr>
          <a:xfrm>
            <a:off x="412542" y="1358358"/>
            <a:ext cx="2546558" cy="1156517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Características de la red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Grado: [1 ; 88]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Clusters: 3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Densidad: 30.7%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4B700E5-75F8-4635-915E-2AD2670836C6}"/>
              </a:ext>
            </a:extLst>
          </p:cNvPr>
          <p:cNvGrpSpPr/>
          <p:nvPr/>
        </p:nvGrpSpPr>
        <p:grpSpPr>
          <a:xfrm>
            <a:off x="1760447" y="6368618"/>
            <a:ext cx="4948430" cy="776428"/>
            <a:chOff x="1760447" y="6368618"/>
            <a:chExt cx="4948430" cy="776428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F13EA8C0-40DF-4156-A185-99FD5363D763}"/>
                </a:ext>
              </a:extLst>
            </p:cNvPr>
            <p:cNvGrpSpPr/>
            <p:nvPr/>
          </p:nvGrpSpPr>
          <p:grpSpPr>
            <a:xfrm>
              <a:off x="1760447" y="6371917"/>
              <a:ext cx="360000" cy="360000"/>
              <a:chOff x="3333380" y="2513860"/>
              <a:chExt cx="399322" cy="399322"/>
            </a:xfrm>
          </p:grpSpPr>
          <p:sp>
            <p:nvSpPr>
              <p:cNvPr id="43" name="Diagrama de flujo: conector 42">
                <a:extLst>
                  <a:ext uri="{FF2B5EF4-FFF2-40B4-BE49-F238E27FC236}">
                    <a16:creationId xmlns:a16="http://schemas.microsoft.com/office/drawing/2014/main" id="{B26A5700-4EB7-4F70-AFA0-EC7F8E4156D4}"/>
                  </a:ext>
                </a:extLst>
              </p:cNvPr>
              <p:cNvSpPr/>
              <p:nvPr/>
            </p:nvSpPr>
            <p:spPr>
              <a:xfrm>
                <a:off x="3333380" y="2513860"/>
                <a:ext cx="399322" cy="399322"/>
              </a:xfrm>
              <a:prstGeom prst="flowChartConnector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44" name="Diagrama de flujo: conector 43">
                <a:extLst>
                  <a:ext uri="{FF2B5EF4-FFF2-40B4-BE49-F238E27FC236}">
                    <a16:creationId xmlns:a16="http://schemas.microsoft.com/office/drawing/2014/main" id="{D688FCAF-0D9A-4C1C-A49C-FE36BCF7FC1E}"/>
                  </a:ext>
                </a:extLst>
              </p:cNvPr>
              <p:cNvSpPr/>
              <p:nvPr/>
            </p:nvSpPr>
            <p:spPr>
              <a:xfrm>
                <a:off x="3403600" y="2654300"/>
                <a:ext cx="258882" cy="258882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FD0D4E2-CF13-458C-B1CD-7D2DD0E4F6AE}"/>
                </a:ext>
              </a:extLst>
            </p:cNvPr>
            <p:cNvSpPr txBox="1">
              <a:spLocks/>
            </p:cNvSpPr>
            <p:nvPr/>
          </p:nvSpPr>
          <p:spPr>
            <a:xfrm>
              <a:off x="2159769" y="6421536"/>
              <a:ext cx="886139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grado</a:t>
              </a:r>
            </a:p>
          </p:txBody>
        </p:sp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FE51F5B4-40EC-41B0-9DDC-B9E55135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7965" y="6368618"/>
              <a:ext cx="727700" cy="409331"/>
            </a:xfrm>
            <a:prstGeom prst="rect">
              <a:avLst/>
            </a:prstGeom>
          </p:spPr>
        </p:pic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94D99D2A-74CE-472B-A036-EC7E3F8014C2}"/>
                </a:ext>
              </a:extLst>
            </p:cNvPr>
            <p:cNvSpPr txBox="1">
              <a:spLocks/>
            </p:cNvSpPr>
            <p:nvPr/>
          </p:nvSpPr>
          <p:spPr>
            <a:xfrm>
              <a:off x="3700165" y="6394090"/>
              <a:ext cx="1492206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entidad</a:t>
              </a:r>
            </a:p>
          </p:txBody>
        </p:sp>
        <p:sp>
          <p:nvSpPr>
            <p:cNvPr id="41" name="Arco 40">
              <a:extLst>
                <a:ext uri="{FF2B5EF4-FFF2-40B4-BE49-F238E27FC236}">
                  <a16:creationId xmlns:a16="http://schemas.microsoft.com/office/drawing/2014/main" id="{C22FAF12-DE01-4059-98DE-69D6E31D1921}"/>
                </a:ext>
              </a:extLst>
            </p:cNvPr>
            <p:cNvSpPr/>
            <p:nvPr/>
          </p:nvSpPr>
          <p:spPr>
            <a:xfrm>
              <a:off x="4555025" y="6411331"/>
              <a:ext cx="660400" cy="733715"/>
            </a:xfrm>
            <a:prstGeom prst="arc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7A18F91D-074F-4005-9FFD-5A4CE2E60C62}"/>
                </a:ext>
              </a:extLst>
            </p:cNvPr>
            <p:cNvSpPr txBox="1">
              <a:spLocks/>
            </p:cNvSpPr>
            <p:nvPr/>
          </p:nvSpPr>
          <p:spPr>
            <a:xfrm>
              <a:off x="5215424" y="6372009"/>
              <a:ext cx="1493453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anormalidad</a:t>
              </a: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330C373E-9124-4290-B2F4-BC3CA845223D}"/>
              </a:ext>
            </a:extLst>
          </p:cNvPr>
          <p:cNvGrpSpPr/>
          <p:nvPr/>
        </p:nvGrpSpPr>
        <p:grpSpPr>
          <a:xfrm>
            <a:off x="7002138" y="6368618"/>
            <a:ext cx="5126230" cy="776428"/>
            <a:chOff x="1760447" y="6368618"/>
            <a:chExt cx="5126230" cy="776428"/>
          </a:xfrm>
        </p:grpSpPr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C441ED10-ADFF-4070-BA72-BCE55B4F0012}"/>
                </a:ext>
              </a:extLst>
            </p:cNvPr>
            <p:cNvGrpSpPr/>
            <p:nvPr/>
          </p:nvGrpSpPr>
          <p:grpSpPr>
            <a:xfrm>
              <a:off x="1760447" y="6371917"/>
              <a:ext cx="360000" cy="360000"/>
              <a:chOff x="3333380" y="2513860"/>
              <a:chExt cx="399322" cy="399322"/>
            </a:xfrm>
          </p:grpSpPr>
          <p:sp>
            <p:nvSpPr>
              <p:cNvPr id="75" name="Diagrama de flujo: conector 74">
                <a:extLst>
                  <a:ext uri="{FF2B5EF4-FFF2-40B4-BE49-F238E27FC236}">
                    <a16:creationId xmlns:a16="http://schemas.microsoft.com/office/drawing/2014/main" id="{96584EF9-8BAB-43BF-A1F5-B7409C11B69A}"/>
                  </a:ext>
                </a:extLst>
              </p:cNvPr>
              <p:cNvSpPr/>
              <p:nvPr/>
            </p:nvSpPr>
            <p:spPr>
              <a:xfrm>
                <a:off x="3333380" y="2513860"/>
                <a:ext cx="399322" cy="399322"/>
              </a:xfrm>
              <a:prstGeom prst="flowChartConnector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76" name="Diagrama de flujo: conector 75">
                <a:extLst>
                  <a:ext uri="{FF2B5EF4-FFF2-40B4-BE49-F238E27FC236}">
                    <a16:creationId xmlns:a16="http://schemas.microsoft.com/office/drawing/2014/main" id="{98254EE5-5C28-4077-8BF2-3FA49EF26673}"/>
                  </a:ext>
                </a:extLst>
              </p:cNvPr>
              <p:cNvSpPr/>
              <p:nvPr/>
            </p:nvSpPr>
            <p:spPr>
              <a:xfrm>
                <a:off x="3403600" y="2654300"/>
                <a:ext cx="258882" cy="258882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251ED404-7D3C-4F10-972D-65DC643DD311}"/>
                </a:ext>
              </a:extLst>
            </p:cNvPr>
            <p:cNvSpPr txBox="1">
              <a:spLocks/>
            </p:cNvSpPr>
            <p:nvPr/>
          </p:nvSpPr>
          <p:spPr>
            <a:xfrm>
              <a:off x="2159769" y="6421536"/>
              <a:ext cx="886139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grado</a:t>
              </a:r>
            </a:p>
          </p:txBody>
        </p:sp>
        <p:pic>
          <p:nvPicPr>
            <p:cNvPr id="69" name="Imagen 68">
              <a:extLst>
                <a:ext uri="{FF2B5EF4-FFF2-40B4-BE49-F238E27FC236}">
                  <a16:creationId xmlns:a16="http://schemas.microsoft.com/office/drawing/2014/main" id="{752E1990-8021-4975-B1F3-76B10914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6365" y="6368618"/>
              <a:ext cx="727700" cy="409331"/>
            </a:xfrm>
            <a:prstGeom prst="rect">
              <a:avLst/>
            </a:prstGeom>
          </p:spPr>
        </p:pic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8EB1570F-1B89-42C0-B210-7D1A5273E664}"/>
                </a:ext>
              </a:extLst>
            </p:cNvPr>
            <p:cNvSpPr txBox="1">
              <a:spLocks/>
            </p:cNvSpPr>
            <p:nvPr/>
          </p:nvSpPr>
          <p:spPr>
            <a:xfrm>
              <a:off x="3598565" y="6394090"/>
              <a:ext cx="1492206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anormalidad</a:t>
              </a:r>
            </a:p>
          </p:txBody>
        </p:sp>
        <p:sp>
          <p:nvSpPr>
            <p:cNvPr id="73" name="Arco 72">
              <a:extLst>
                <a:ext uri="{FF2B5EF4-FFF2-40B4-BE49-F238E27FC236}">
                  <a16:creationId xmlns:a16="http://schemas.microsoft.com/office/drawing/2014/main" id="{A032EA14-6D1A-4582-BDAB-45F85BAF113B}"/>
                </a:ext>
              </a:extLst>
            </p:cNvPr>
            <p:cNvSpPr/>
            <p:nvPr/>
          </p:nvSpPr>
          <p:spPr>
            <a:xfrm>
              <a:off x="4732825" y="6411331"/>
              <a:ext cx="660400" cy="733715"/>
            </a:xfrm>
            <a:prstGeom prst="arc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74" name="Content Placeholder 2">
              <a:extLst>
                <a:ext uri="{FF2B5EF4-FFF2-40B4-BE49-F238E27FC236}">
                  <a16:creationId xmlns:a16="http://schemas.microsoft.com/office/drawing/2014/main" id="{5670E5A1-6767-4CD9-A35D-DB216655DF25}"/>
                </a:ext>
              </a:extLst>
            </p:cNvPr>
            <p:cNvSpPr txBox="1">
              <a:spLocks/>
            </p:cNvSpPr>
            <p:nvPr/>
          </p:nvSpPr>
          <p:spPr>
            <a:xfrm>
              <a:off x="5393224" y="6372009"/>
              <a:ext cx="1493453" cy="34970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800" dirty="0"/>
                <a:t>: anormalidad</a:t>
              </a:r>
            </a:p>
          </p:txBody>
        </p:sp>
      </p:grp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88A30A0A-BC84-43C2-8E42-0EA7C68AD6C8}"/>
              </a:ext>
            </a:extLst>
          </p:cNvPr>
          <p:cNvCxnSpPr>
            <a:cxnSpLocks/>
          </p:cNvCxnSpPr>
          <p:nvPr/>
        </p:nvCxnSpPr>
        <p:spPr>
          <a:xfrm>
            <a:off x="6851818" y="1130300"/>
            <a:ext cx="0" cy="560161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Elipse 77">
            <a:extLst>
              <a:ext uri="{FF2B5EF4-FFF2-40B4-BE49-F238E27FC236}">
                <a16:creationId xmlns:a16="http://schemas.microsoft.com/office/drawing/2014/main" id="{8E3D107E-9D6C-4D5D-A871-1580C928A48D}"/>
              </a:ext>
            </a:extLst>
          </p:cNvPr>
          <p:cNvSpPr/>
          <p:nvPr/>
        </p:nvSpPr>
        <p:spPr>
          <a:xfrm>
            <a:off x="411146" y="3290727"/>
            <a:ext cx="200025" cy="200025"/>
          </a:xfrm>
          <a:prstGeom prst="ellipse">
            <a:avLst/>
          </a:prstGeom>
          <a:solidFill>
            <a:srgbClr val="FF280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79" name="CuadroTexto 96">
            <a:extLst>
              <a:ext uri="{FF2B5EF4-FFF2-40B4-BE49-F238E27FC236}">
                <a16:creationId xmlns:a16="http://schemas.microsoft.com/office/drawing/2014/main" id="{47FD5A1F-D930-4435-8487-75CD05C8F554}"/>
              </a:ext>
            </a:extLst>
          </p:cNvPr>
          <p:cNvSpPr txBox="1"/>
          <p:nvPr/>
        </p:nvSpPr>
        <p:spPr>
          <a:xfrm>
            <a:off x="611252" y="3221462"/>
            <a:ext cx="61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s-CO" sz="16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ICBF</a:t>
            </a:r>
            <a:endParaRPr lang="es-CO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C7CC967C-0347-4D54-9960-926D9854B0E5}"/>
              </a:ext>
            </a:extLst>
          </p:cNvPr>
          <p:cNvSpPr/>
          <p:nvPr/>
        </p:nvSpPr>
        <p:spPr>
          <a:xfrm>
            <a:off x="403763" y="3766309"/>
            <a:ext cx="200025" cy="200025"/>
          </a:xfrm>
          <a:prstGeom prst="ellipse">
            <a:avLst/>
          </a:prstGeom>
          <a:solidFill>
            <a:srgbClr val="231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25AA21A5-A321-4684-AF27-2828BF19FF22}"/>
              </a:ext>
            </a:extLst>
          </p:cNvPr>
          <p:cNvSpPr/>
          <p:nvPr/>
        </p:nvSpPr>
        <p:spPr>
          <a:xfrm>
            <a:off x="403762" y="4241891"/>
            <a:ext cx="200025" cy="200025"/>
          </a:xfrm>
          <a:prstGeom prst="ellipse">
            <a:avLst/>
          </a:prstGeom>
          <a:solidFill>
            <a:srgbClr val="F2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0B36EC9C-7C15-4957-9CD6-F818EF754B4A}"/>
              </a:ext>
            </a:extLst>
          </p:cNvPr>
          <p:cNvSpPr/>
          <p:nvPr/>
        </p:nvSpPr>
        <p:spPr>
          <a:xfrm>
            <a:off x="414304" y="4956140"/>
            <a:ext cx="200025" cy="200025"/>
          </a:xfrm>
          <a:prstGeom prst="ellipse">
            <a:avLst/>
          </a:prstGeom>
          <a:solidFill>
            <a:srgbClr val="00E9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B2739A43-E2EE-42DC-9917-CB970217E60F}"/>
              </a:ext>
            </a:extLst>
          </p:cNvPr>
          <p:cNvSpPr/>
          <p:nvPr/>
        </p:nvSpPr>
        <p:spPr>
          <a:xfrm>
            <a:off x="411146" y="5648489"/>
            <a:ext cx="200025" cy="20002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O"/>
          </a:p>
        </p:txBody>
      </p:sp>
      <p:sp>
        <p:nvSpPr>
          <p:cNvPr id="84" name="CuadroTexto 96">
            <a:extLst>
              <a:ext uri="{FF2B5EF4-FFF2-40B4-BE49-F238E27FC236}">
                <a16:creationId xmlns:a16="http://schemas.microsoft.com/office/drawing/2014/main" id="{818D10FE-F6D4-461D-A3AF-1D4C292174F4}"/>
              </a:ext>
            </a:extLst>
          </p:cNvPr>
          <p:cNvSpPr txBox="1"/>
          <p:nvPr/>
        </p:nvSpPr>
        <p:spPr>
          <a:xfrm>
            <a:off x="611251" y="3692549"/>
            <a:ext cx="1436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s-CO" sz="16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MIEDUCACION</a:t>
            </a:r>
            <a:endParaRPr lang="es-CO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85" name="CuadroTexto 96">
            <a:extLst>
              <a:ext uri="{FF2B5EF4-FFF2-40B4-BE49-F238E27FC236}">
                <a16:creationId xmlns:a16="http://schemas.microsoft.com/office/drawing/2014/main" id="{8CE4E9F4-0E14-422C-93B3-AC4981D902AB}"/>
              </a:ext>
            </a:extLst>
          </p:cNvPr>
          <p:cNvSpPr txBox="1"/>
          <p:nvPr/>
        </p:nvSpPr>
        <p:spPr>
          <a:xfrm>
            <a:off x="611252" y="4192932"/>
            <a:ext cx="1509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s-CO" sz="16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SECRETARÍA DE EDUACACIÓN</a:t>
            </a:r>
            <a:endParaRPr lang="es-CO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86" name="CuadroTexto 96">
            <a:extLst>
              <a:ext uri="{FF2B5EF4-FFF2-40B4-BE49-F238E27FC236}">
                <a16:creationId xmlns:a16="http://schemas.microsoft.com/office/drawing/2014/main" id="{4AFAF7D3-DC32-4ECF-909A-529CFB60F364}"/>
              </a:ext>
            </a:extLst>
          </p:cNvPr>
          <p:cNvSpPr txBox="1"/>
          <p:nvPr/>
        </p:nvSpPr>
        <p:spPr>
          <a:xfrm>
            <a:off x="603787" y="4886509"/>
            <a:ext cx="1824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s-CO" sz="16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GOBERNACIÓN DE CUNDINAMARCA</a:t>
            </a:r>
            <a:endParaRPr lang="es-CO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87" name="CuadroTexto 96">
            <a:extLst>
              <a:ext uri="{FF2B5EF4-FFF2-40B4-BE49-F238E27FC236}">
                <a16:creationId xmlns:a16="http://schemas.microsoft.com/office/drawing/2014/main" id="{AB8FD0FA-790C-4D3B-A5F7-007E98EE8823}"/>
              </a:ext>
            </a:extLst>
          </p:cNvPr>
          <p:cNvSpPr txBox="1"/>
          <p:nvPr/>
        </p:nvSpPr>
        <p:spPr>
          <a:xfrm>
            <a:off x="611251" y="5579224"/>
            <a:ext cx="181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s-CO" sz="16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VARIAS ENTIDADES</a:t>
            </a:r>
            <a:endParaRPr lang="es-CO" sz="24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138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95891D6-095B-4464-8323-800C915566CA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7461CAE3-FDF9-4BB5-85B9-2D8C2ECCEDBB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Medidas de Centralidad</a:t>
            </a:r>
            <a:r>
              <a:rPr lang="es-CO" dirty="0">
                <a:solidFill>
                  <a:srgbClr val="328C99"/>
                </a:solidFill>
              </a:rPr>
              <a:t>: ALTA Var. Porcentual (%)</a:t>
            </a: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8A719E86-9290-45BE-A916-2DEB1DF1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23C355-603C-4490-B1ED-435D60D0409B}"/>
              </a:ext>
            </a:extLst>
          </p:cNvPr>
          <p:cNvSpPr txBox="1">
            <a:spLocks/>
          </p:cNvSpPr>
          <p:nvPr/>
        </p:nvSpPr>
        <p:spPr>
          <a:xfrm>
            <a:off x="412541" y="1358358"/>
            <a:ext cx="11164141" cy="991235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Características de los nodos escogidos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600" dirty="0"/>
              <a:t>Se evidencia una alta variación porcentual para cada atributo, especialmente en el </a:t>
            </a:r>
            <a:r>
              <a:rPr lang="es-CO" sz="1600" b="1" dirty="0"/>
              <a:t>grado con pesos</a:t>
            </a:r>
            <a:r>
              <a:rPr lang="es-CO" sz="1600" dirty="0"/>
              <a:t>, </a:t>
            </a:r>
            <a:r>
              <a:rPr lang="es-CO" sz="1600" b="1" dirty="0"/>
              <a:t>fuerza</a:t>
            </a:r>
            <a:r>
              <a:rPr lang="es-CO" sz="1600" dirty="0"/>
              <a:t> y </a:t>
            </a:r>
            <a:r>
              <a:rPr lang="es-CO" sz="1600" b="1" dirty="0"/>
              <a:t>betweenness</a:t>
            </a:r>
            <a:endParaRPr lang="es-CO" sz="1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2282C4-9100-41FB-A0FA-E5C12A321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40" y="2323224"/>
            <a:ext cx="9863780" cy="420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77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ángulo 32">
            <a:extLst>
              <a:ext uri="{FF2B5EF4-FFF2-40B4-BE49-F238E27FC236}">
                <a16:creationId xmlns:a16="http://schemas.microsoft.com/office/drawing/2014/main" id="{127AC7E1-FCA9-4CE1-9122-DF2936105840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7461CAE3-FDF9-4BB5-85B9-2D8C2ECCEDBB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Asortatividad</a:t>
            </a:r>
            <a:r>
              <a:rPr lang="es-CO" dirty="0">
                <a:solidFill>
                  <a:srgbClr val="328C99"/>
                </a:solidFill>
              </a:rPr>
              <a:t>: Homofilia (A;A) &amp; Heterofilia (A;N)</a:t>
            </a: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8A719E86-9290-45BE-A916-2DEB1DF1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23C355-603C-4490-B1ED-435D60D0409B}"/>
              </a:ext>
            </a:extLst>
          </p:cNvPr>
          <p:cNvSpPr txBox="1">
            <a:spLocks/>
          </p:cNvSpPr>
          <p:nvPr/>
        </p:nvSpPr>
        <p:spPr>
          <a:xfrm>
            <a:off x="412541" y="1455967"/>
            <a:ext cx="11164141" cy="1304806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Parámetros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Atributo a evaluar: 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Partición del riesgo promedio: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67F033B2-DE36-49A5-B6D0-24E7349CE4BF}"/>
                  </a:ext>
                </a:extLst>
              </p:cNvPr>
              <p:cNvSpPr/>
              <p:nvPr/>
            </p:nvSpPr>
            <p:spPr>
              <a:xfrm>
                <a:off x="4812478" y="1600890"/>
                <a:ext cx="2359930" cy="626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CO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CO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  <m:r>
                        <a:rPr lang="es-CO" sz="1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s-CO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CO" sz="160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CO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CO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s-CO" sz="16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CO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s-CO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s-CO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s-CO" sz="1600" i="0">
                          <a:latin typeface="Cambria Math" panose="02040503050406030204" pitchFamily="18" charset="0"/>
                        </a:rPr>
                        <m:t>   ∀  </m:t>
                      </m:r>
                      <m:r>
                        <a:rPr lang="es-CO" sz="16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O" sz="160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s-CO" sz="1600" i="1">
                          <a:latin typeface="Cambria Math" panose="02040503050406030204" pitchFamily="18" charset="0"/>
                        </a:rPr>
                        <m:t>𝑅𝑐</m:t>
                      </m:r>
                    </m:oMath>
                  </m:oMathPara>
                </a14:m>
                <a:endParaRPr lang="es-CO" sz="1600" dirty="0"/>
              </a:p>
            </p:txBody>
          </p:sp>
        </mc:Choice>
        <mc:Fallback xmlns=""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67F033B2-DE36-49A5-B6D0-24E7349CE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478" y="1600890"/>
                <a:ext cx="2359930" cy="6269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5BF65B9-C51C-45BC-B06C-C63C520EBA20}"/>
              </a:ext>
            </a:extLst>
          </p:cNvPr>
          <p:cNvCxnSpPr>
            <a:cxnSpLocks/>
          </p:cNvCxnSpPr>
          <p:nvPr/>
        </p:nvCxnSpPr>
        <p:spPr>
          <a:xfrm>
            <a:off x="2345635" y="1954130"/>
            <a:ext cx="2466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773C09-A8F6-4606-8E40-47B10A42E6B6}"/>
              </a:ext>
            </a:extLst>
          </p:cNvPr>
          <p:cNvCxnSpPr>
            <a:cxnSpLocks/>
          </p:cNvCxnSpPr>
          <p:nvPr/>
        </p:nvCxnSpPr>
        <p:spPr>
          <a:xfrm>
            <a:off x="3982279" y="2328333"/>
            <a:ext cx="3332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EE56C1D7-3B1E-48CB-B34C-1DD3327E9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1" y="3134977"/>
            <a:ext cx="3333165" cy="225610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16CA5E8-21EB-49CF-868C-2C3FD1162A3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35" y="3134975"/>
            <a:ext cx="3277017" cy="223215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E577F40-C885-42B8-8C19-4CAAD4FE827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581" y="3134974"/>
            <a:ext cx="3330750" cy="2232155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F60AFB3-1AEE-49DD-B46C-7B6ADB6397F8}"/>
              </a:ext>
            </a:extLst>
          </p:cNvPr>
          <p:cNvSpPr txBox="1">
            <a:spLocks/>
          </p:cNvSpPr>
          <p:nvPr/>
        </p:nvSpPr>
        <p:spPr>
          <a:xfrm>
            <a:off x="549613" y="5539463"/>
            <a:ext cx="3196093" cy="708936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Homofilia [</a:t>
            </a:r>
            <a:r>
              <a:rPr lang="es-CO" sz="1800" b="1" u="sng" dirty="0"/>
              <a:t>Normal </a:t>
            </a:r>
            <a:r>
              <a:rPr lang="es-CO" sz="1800" u="sng" dirty="0"/>
              <a:t>– </a:t>
            </a:r>
            <a:r>
              <a:rPr lang="es-CO" sz="1800" b="1" u="sng" dirty="0"/>
              <a:t>Normal</a:t>
            </a:r>
            <a:r>
              <a:rPr lang="es-CO" sz="1800" u="sng" dirty="0"/>
              <a:t>]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600" dirty="0"/>
              <a:t>p-</a:t>
            </a:r>
            <a:r>
              <a:rPr lang="es-CO" sz="1600" dirty="0" err="1"/>
              <a:t>value</a:t>
            </a:r>
            <a:r>
              <a:rPr lang="es-CO" sz="1600" dirty="0"/>
              <a:t>:  0.6339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FA71A4E-1C88-4DF1-BEA6-E3CC9FD8014F}"/>
              </a:ext>
            </a:extLst>
          </p:cNvPr>
          <p:cNvSpPr txBox="1">
            <a:spLocks/>
          </p:cNvSpPr>
          <p:nvPr/>
        </p:nvSpPr>
        <p:spPr>
          <a:xfrm>
            <a:off x="4183635" y="5539463"/>
            <a:ext cx="3196093" cy="708936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Homofilia [</a:t>
            </a:r>
            <a:r>
              <a:rPr lang="es-CO" sz="1800" b="1" u="sng" dirty="0" err="1"/>
              <a:t>Reisgo</a:t>
            </a:r>
            <a:r>
              <a:rPr lang="es-CO" sz="1800" u="sng" dirty="0"/>
              <a:t>– </a:t>
            </a:r>
            <a:r>
              <a:rPr lang="es-CO" sz="1800" b="1" u="sng" dirty="0"/>
              <a:t>Riesgo</a:t>
            </a:r>
            <a:r>
              <a:rPr lang="es-CO" sz="1800" u="sng" dirty="0"/>
              <a:t>]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600" dirty="0"/>
              <a:t>p-</a:t>
            </a:r>
            <a:r>
              <a:rPr lang="es-CO" sz="1600" dirty="0" err="1"/>
              <a:t>value</a:t>
            </a:r>
            <a:r>
              <a:rPr lang="es-CO" sz="1600" dirty="0"/>
              <a:t>:  0.0000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E766913-D15E-4352-B330-FABB26E3D24E}"/>
              </a:ext>
            </a:extLst>
          </p:cNvPr>
          <p:cNvSpPr txBox="1">
            <a:spLocks/>
          </p:cNvSpPr>
          <p:nvPr/>
        </p:nvSpPr>
        <p:spPr>
          <a:xfrm>
            <a:off x="7898581" y="5539463"/>
            <a:ext cx="3196093" cy="708936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Homofilia [</a:t>
            </a:r>
            <a:r>
              <a:rPr lang="es-CO" sz="1800" b="1" u="sng" dirty="0" err="1"/>
              <a:t>Reisgo</a:t>
            </a:r>
            <a:r>
              <a:rPr lang="es-CO" sz="1800" b="1" u="sng" dirty="0"/>
              <a:t> </a:t>
            </a:r>
            <a:r>
              <a:rPr lang="es-CO" sz="1800" u="sng" dirty="0"/>
              <a:t>– </a:t>
            </a:r>
            <a:r>
              <a:rPr lang="es-CO" sz="1800" b="1" u="sng" dirty="0"/>
              <a:t>Normal</a:t>
            </a:r>
            <a:r>
              <a:rPr lang="es-CO" sz="1800" u="sng" dirty="0"/>
              <a:t>]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600" dirty="0"/>
              <a:t>p-</a:t>
            </a:r>
            <a:r>
              <a:rPr lang="es-CO" sz="1600" dirty="0" err="1"/>
              <a:t>value</a:t>
            </a:r>
            <a:r>
              <a:rPr lang="es-CO" sz="1600" dirty="0"/>
              <a:t>:  0.0002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8471F9F2-E260-4439-9937-A82740D6F99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510" y="2004252"/>
            <a:ext cx="4090861" cy="6481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2273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45" y="3089713"/>
            <a:ext cx="9905998" cy="1478570"/>
          </a:xfrm>
        </p:spPr>
        <p:txBody>
          <a:bodyPr/>
          <a:lstStyle/>
          <a:p>
            <a:r>
              <a:rPr lang="es-CO" dirty="0"/>
              <a:t>Introducción, Objetivos y Metodología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E46F8E0-0811-42D3-BE79-8D3A3E4F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921" y="6146341"/>
            <a:ext cx="1854653" cy="5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4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4F32E36B-D367-4D09-B81B-83B6587F21AD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7461CAE3-FDF9-4BB5-85B9-2D8C2ECCEDBB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Asortatividad</a:t>
            </a:r>
            <a:r>
              <a:rPr lang="es-CO" dirty="0">
                <a:solidFill>
                  <a:srgbClr val="328C99"/>
                </a:solidFill>
              </a:rPr>
              <a:t>: Tendencia a la anormalidad</a:t>
            </a: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8A719E86-9290-45BE-A916-2DEB1DF1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23C355-603C-4490-B1ED-435D60D0409B}"/>
              </a:ext>
            </a:extLst>
          </p:cNvPr>
          <p:cNvSpPr txBox="1">
            <a:spLocks/>
          </p:cNvSpPr>
          <p:nvPr/>
        </p:nvSpPr>
        <p:spPr>
          <a:xfrm>
            <a:off x="412541" y="1455967"/>
            <a:ext cx="11164141" cy="1622190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800" u="sng" dirty="0"/>
              <a:t>Análisis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Existe una </a:t>
            </a:r>
            <a:r>
              <a:rPr lang="es-CO" sz="1600" b="1" dirty="0"/>
              <a:t>tendencia </a:t>
            </a:r>
            <a:r>
              <a:rPr lang="es-CO" sz="1600" dirty="0"/>
              <a:t>a que realizar </a:t>
            </a:r>
            <a:r>
              <a:rPr lang="es-CO" sz="1600" b="1" dirty="0"/>
              <a:t>contratos riesgosos </a:t>
            </a:r>
            <a:r>
              <a:rPr lang="es-CO" sz="1600" dirty="0"/>
              <a:t>dentro de la red de contratación.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endParaRPr lang="es-CO" sz="1600" dirty="0"/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Se podía decir que las </a:t>
            </a:r>
            <a:r>
              <a:rPr lang="es-CO" sz="1600" b="1" dirty="0"/>
              <a:t>dinámicas </a:t>
            </a:r>
            <a:r>
              <a:rPr lang="es-CO" sz="1600" dirty="0"/>
              <a:t>de </a:t>
            </a:r>
            <a:r>
              <a:rPr lang="es-CO" sz="1600" b="1" dirty="0"/>
              <a:t>contratación </a:t>
            </a:r>
            <a:r>
              <a:rPr lang="es-CO" sz="1600" dirty="0"/>
              <a:t>tienden a crear contratos con más </a:t>
            </a:r>
            <a:r>
              <a:rPr lang="es-CO" sz="1600" b="1" dirty="0"/>
              <a:t>volatilidad </a:t>
            </a:r>
            <a:r>
              <a:rPr lang="es-CO" sz="1600" dirty="0"/>
              <a:t>en </a:t>
            </a:r>
            <a:r>
              <a:rPr lang="es-CO" sz="1600" b="1" dirty="0"/>
              <a:t>adiciones</a:t>
            </a:r>
            <a:r>
              <a:rPr lang="es-CO" sz="1600" dirty="0"/>
              <a:t>, </a:t>
            </a:r>
            <a:r>
              <a:rPr lang="es-CO" sz="1600" b="1" dirty="0"/>
              <a:t>plazo </a:t>
            </a:r>
            <a:r>
              <a:rPr lang="es-CO" sz="1600" dirty="0"/>
              <a:t>y </a:t>
            </a:r>
            <a:r>
              <a:rPr lang="es-CO" sz="1600" b="1" dirty="0"/>
              <a:t>valor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F0786C6-971B-44AC-A066-B02AE0FBFCE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08"/>
          <a:stretch/>
        </p:blipFill>
        <p:spPr bwMode="auto">
          <a:xfrm>
            <a:off x="3184176" y="3724735"/>
            <a:ext cx="8529705" cy="2026019"/>
          </a:xfrm>
          <a:prstGeom prst="rect">
            <a:avLst/>
          </a:prstGeom>
          <a:noFill/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192C32EA-CE8F-451E-BFC1-2DA64651DEFB}"/>
              </a:ext>
            </a:extLst>
          </p:cNvPr>
          <p:cNvGrpSpPr/>
          <p:nvPr/>
        </p:nvGrpSpPr>
        <p:grpSpPr>
          <a:xfrm>
            <a:off x="412541" y="3724735"/>
            <a:ext cx="2771635" cy="1753298"/>
            <a:chOff x="8102414" y="2258142"/>
            <a:chExt cx="2771635" cy="175329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3EA82FF-59FF-4916-A651-1CE93E5DBA5F}"/>
                </a:ext>
              </a:extLst>
            </p:cNvPr>
            <p:cNvSpPr/>
            <p:nvPr/>
          </p:nvSpPr>
          <p:spPr>
            <a:xfrm>
              <a:off x="8102414" y="2882106"/>
              <a:ext cx="504000" cy="5040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 err="1">
                  <a:solidFill>
                    <a:schemeClr val="bg1"/>
                  </a:solidFill>
                </a:rPr>
                <a:t>Rc</a:t>
              </a:r>
              <a:endParaRPr lang="es-CO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C6BDED0-A0EF-4815-B70C-6E2AF04B5CFC}"/>
                </a:ext>
              </a:extLst>
            </p:cNvPr>
            <p:cNvSpPr/>
            <p:nvPr/>
          </p:nvSpPr>
          <p:spPr>
            <a:xfrm>
              <a:off x="8102414" y="2258142"/>
              <a:ext cx="504000" cy="5040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 err="1">
                  <a:solidFill>
                    <a:schemeClr val="bg1"/>
                  </a:solidFill>
                </a:rPr>
                <a:t>Rc</a:t>
              </a:r>
              <a:endParaRPr lang="es-CO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8431EE1-EA3E-48D6-8DCF-05A9CBA5B261}"/>
                </a:ext>
              </a:extLst>
            </p:cNvPr>
            <p:cNvSpPr/>
            <p:nvPr/>
          </p:nvSpPr>
          <p:spPr>
            <a:xfrm>
              <a:off x="8102414" y="3507440"/>
              <a:ext cx="504000" cy="504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>
                  <a:solidFill>
                    <a:schemeClr val="bg1"/>
                  </a:solidFill>
                </a:rPr>
                <a:t>Re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5173B829-2254-411E-AD85-2A0268F57AF3}"/>
                </a:ext>
              </a:extLst>
            </p:cNvPr>
            <p:cNvSpPr txBox="1">
              <a:spLocks/>
            </p:cNvSpPr>
            <p:nvPr/>
          </p:nvSpPr>
          <p:spPr>
            <a:xfrm>
              <a:off x="8696152" y="3582982"/>
              <a:ext cx="1247609" cy="343353"/>
            </a:xfrm>
            <a:prstGeom prst="rect">
              <a:avLst/>
            </a:prstGeom>
            <a:ln>
              <a:noFill/>
            </a:ln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400" dirty="0"/>
                <a:t>: Rep. Entidad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C89331B-5D9F-43F9-8197-E84012C37268}"/>
                </a:ext>
              </a:extLst>
            </p:cNvPr>
            <p:cNvSpPr txBox="1">
              <a:spLocks/>
            </p:cNvSpPr>
            <p:nvPr/>
          </p:nvSpPr>
          <p:spPr>
            <a:xfrm>
              <a:off x="8696152" y="2334844"/>
              <a:ext cx="2177897" cy="343353"/>
            </a:xfrm>
            <a:prstGeom prst="rect">
              <a:avLst/>
            </a:prstGeom>
            <a:ln>
              <a:noFill/>
            </a:ln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400" dirty="0"/>
                <a:t>: Rep. Contratista (anormal)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D7368F72-5A74-42FA-ABA0-5772FE55E0E7}"/>
                </a:ext>
              </a:extLst>
            </p:cNvPr>
            <p:cNvSpPr txBox="1">
              <a:spLocks/>
            </p:cNvSpPr>
            <p:nvPr/>
          </p:nvSpPr>
          <p:spPr>
            <a:xfrm>
              <a:off x="8696152" y="2962429"/>
              <a:ext cx="2049271" cy="343353"/>
            </a:xfrm>
            <a:prstGeom prst="rect">
              <a:avLst/>
            </a:prstGeom>
            <a:ln>
              <a:noFill/>
            </a:ln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s-CO" sz="1400" dirty="0"/>
                <a:t>: Rep. Contratista (normal)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736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2A535740-D545-4C3B-8EEF-DB08E1BE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921" y="6146341"/>
            <a:ext cx="1854653" cy="58169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C233E09-A1AA-4A26-86D4-6E2F7F883C3D}"/>
              </a:ext>
            </a:extLst>
          </p:cNvPr>
          <p:cNvSpPr txBox="1">
            <a:spLocks/>
          </p:cNvSpPr>
          <p:nvPr/>
        </p:nvSpPr>
        <p:spPr>
          <a:xfrm>
            <a:off x="898345" y="30897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Discusión</a:t>
            </a:r>
          </a:p>
        </p:txBody>
      </p:sp>
    </p:spTree>
    <p:extLst>
      <p:ext uri="{BB962C8B-B14F-4D97-AF65-F5344CB8AC3E}">
        <p14:creationId xmlns:p14="http://schemas.microsoft.com/office/powerpoint/2010/main" val="572670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4F32E36B-D367-4D09-B81B-83B6587F21AD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7461CAE3-FDF9-4BB5-85B9-2D8C2ECCEDBB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Discusión</a:t>
            </a:r>
            <a:r>
              <a:rPr lang="es-CO" dirty="0">
                <a:solidFill>
                  <a:srgbClr val="328C99"/>
                </a:solidFill>
              </a:rPr>
              <a:t>: Índice de anormalidad y Tipología</a:t>
            </a: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8A719E86-9290-45BE-A916-2DEB1DF1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23C355-603C-4490-B1ED-435D60D0409B}"/>
              </a:ext>
            </a:extLst>
          </p:cNvPr>
          <p:cNvSpPr txBox="1">
            <a:spLocks/>
          </p:cNvSpPr>
          <p:nvPr/>
        </p:nvSpPr>
        <p:spPr>
          <a:xfrm>
            <a:off x="412541" y="1455967"/>
            <a:ext cx="11164141" cy="479243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2000" u="sng" dirty="0"/>
              <a:t>Datos</a:t>
            </a:r>
            <a:endParaRPr lang="es-CO" sz="1800" u="sng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800" dirty="0"/>
              <a:t>SECOP es el primer paso a una </a:t>
            </a:r>
            <a:r>
              <a:rPr lang="es-CO" sz="1800" b="1" dirty="0"/>
              <a:t>economía más transparente</a:t>
            </a:r>
            <a:r>
              <a:rPr lang="es-CO" sz="1800" dirty="0"/>
              <a:t>, sin embargo presenta muchas </a:t>
            </a:r>
            <a:r>
              <a:rPr lang="es-CO" sz="1800" b="1" dirty="0"/>
              <a:t>inconsistencias</a:t>
            </a:r>
            <a:r>
              <a:rPr lang="es-CO" sz="1800" dirty="0"/>
              <a:t>.</a:t>
            </a:r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800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2000" u="sng" dirty="0"/>
              <a:t>Agrupamiento</a:t>
            </a:r>
            <a:endParaRPr lang="es-CO" sz="1800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800" dirty="0"/>
              <a:t>K-medias se basa en </a:t>
            </a:r>
            <a:r>
              <a:rPr lang="es-CO" sz="1800" b="1" dirty="0"/>
              <a:t>métodos heurísticos </a:t>
            </a:r>
            <a:r>
              <a:rPr lang="es-CO" sz="1800" dirty="0"/>
              <a:t>teniendo elementos </a:t>
            </a:r>
            <a:r>
              <a:rPr lang="es-CO" sz="1800" b="1" dirty="0"/>
              <a:t>positivos </a:t>
            </a:r>
            <a:r>
              <a:rPr lang="es-CO" sz="1800" dirty="0"/>
              <a:t>y </a:t>
            </a:r>
            <a:r>
              <a:rPr lang="es-CO" sz="1800" b="1" dirty="0"/>
              <a:t>negativos</a:t>
            </a:r>
            <a:r>
              <a:rPr lang="es-CO" sz="1800" dirty="0"/>
              <a:t>.</a:t>
            </a:r>
          </a:p>
          <a:p>
            <a:pPr algn="just"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b="1" dirty="0"/>
              <a:t>Positivos</a:t>
            </a:r>
            <a:r>
              <a:rPr lang="es-CO" sz="1600" dirty="0"/>
              <a:t>: libertad de los datos de agruparse entre sí sin parámetro alguno del evaluador.</a:t>
            </a:r>
          </a:p>
          <a:p>
            <a:pPr algn="just"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b="1" dirty="0"/>
              <a:t>Negativos</a:t>
            </a:r>
            <a:r>
              <a:rPr lang="es-CO" sz="1600" dirty="0"/>
              <a:t>: probabilidad de generar agrupaciones imprecisas y categorizar más contratos como anormales </a:t>
            </a:r>
            <a:r>
              <a:rPr lang="es-CO" sz="1600" b="1" dirty="0"/>
              <a:t>*</a:t>
            </a:r>
            <a:r>
              <a:rPr lang="es-CO" sz="1600" dirty="0"/>
              <a:t>.</a:t>
            </a:r>
            <a:endParaRPr lang="es-CO" sz="1600" b="1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800" b="1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2000" u="sng" dirty="0"/>
              <a:t>Índice de anormalidad</a:t>
            </a:r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800" dirty="0"/>
              <a:t>A pesar de evidenciar las tipologías “</a:t>
            </a:r>
            <a:r>
              <a:rPr lang="es-CO" sz="1800" b="1" dirty="0"/>
              <a:t>servicios personales y domésticos</a:t>
            </a:r>
            <a:r>
              <a:rPr lang="es-CO" sz="1800" dirty="0"/>
              <a:t>”, “</a:t>
            </a:r>
            <a:r>
              <a:rPr lang="es-CO" sz="1800" b="1" dirty="0"/>
              <a:t>servicios financieros y de seguros</a:t>
            </a:r>
            <a:r>
              <a:rPr lang="es-CO" sz="1800" dirty="0"/>
              <a:t>” y “</a:t>
            </a:r>
            <a:r>
              <a:rPr lang="es-CO" sz="1800" b="1" dirty="0"/>
              <a:t>servicios educativos y de formación</a:t>
            </a:r>
            <a:r>
              <a:rPr lang="es-CO" sz="1800" dirty="0"/>
              <a:t>” como tipologías de alta anormalidad, no es posible determinar una correlación entre </a:t>
            </a:r>
            <a:r>
              <a:rPr lang="es-CO" sz="1800" b="1" dirty="0"/>
              <a:t>tipología </a:t>
            </a:r>
            <a:r>
              <a:rPr lang="es-CO" sz="1800" dirty="0"/>
              <a:t>e </a:t>
            </a:r>
            <a:r>
              <a:rPr lang="es-CO" sz="1800" b="1" dirty="0"/>
              <a:t>índice de </a:t>
            </a:r>
            <a:r>
              <a:rPr lang="es-CO" sz="1800" b="1" dirty="0" err="1"/>
              <a:t>reisgo</a:t>
            </a:r>
            <a:endParaRPr lang="es-CO" sz="1800" b="1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8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8F1675-7707-4107-A855-554D0CF40852}"/>
              </a:ext>
            </a:extLst>
          </p:cNvPr>
          <p:cNvSpPr txBox="1">
            <a:spLocks/>
          </p:cNvSpPr>
          <p:nvPr/>
        </p:nvSpPr>
        <p:spPr>
          <a:xfrm>
            <a:off x="412541" y="6248399"/>
            <a:ext cx="5975007" cy="508439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600" b="1" dirty="0"/>
              <a:t>*</a:t>
            </a:r>
            <a:r>
              <a:rPr lang="es-CO" sz="1600" dirty="0"/>
              <a:t> La probabilidad aumenta a medida que la muestra se reduce</a:t>
            </a:r>
            <a:endParaRPr lang="es-CO" sz="1600" b="1" dirty="0"/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600" dirty="0"/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315762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7705C7DB-1F07-42D7-AA9E-F18F7FF7D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055" y="2178000"/>
            <a:ext cx="4015945" cy="4680000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E5AB64F-EC36-4DA2-880A-27AA0513CDFB}"/>
              </a:ext>
            </a:extLst>
          </p:cNvPr>
          <p:cNvSpPr/>
          <p:nvPr/>
        </p:nvSpPr>
        <p:spPr>
          <a:xfrm>
            <a:off x="8131125" y="3418449"/>
            <a:ext cx="2530739" cy="33762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F32E36B-D367-4D09-B81B-83B6587F21AD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7461CAE3-FDF9-4BB5-85B9-2D8C2ECCEDBB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Discusión</a:t>
            </a:r>
            <a:r>
              <a:rPr lang="es-CO" dirty="0">
                <a:solidFill>
                  <a:srgbClr val="328C99"/>
                </a:solidFill>
              </a:rPr>
              <a:t>: Posición en la red e índice creado</a:t>
            </a: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8A719E86-9290-45BE-A916-2DEB1DF1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23C355-603C-4490-B1ED-435D60D0409B}"/>
              </a:ext>
            </a:extLst>
          </p:cNvPr>
          <p:cNvSpPr txBox="1">
            <a:spLocks/>
          </p:cNvSpPr>
          <p:nvPr/>
        </p:nvSpPr>
        <p:spPr>
          <a:xfrm>
            <a:off x="412541" y="1455967"/>
            <a:ext cx="11164141" cy="310278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2000" u="sng" dirty="0"/>
              <a:t>Atributos de los nodos</a:t>
            </a:r>
            <a:endParaRPr lang="es-CO" sz="1800" u="sng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800" dirty="0"/>
              <a:t>Los atributos </a:t>
            </a:r>
            <a:r>
              <a:rPr lang="es-CO" sz="1800" b="1" dirty="0"/>
              <a:t>grado medio</a:t>
            </a:r>
            <a:r>
              <a:rPr lang="es-CO" sz="1800" dirty="0"/>
              <a:t>, </a:t>
            </a:r>
            <a:r>
              <a:rPr lang="es-CO" sz="1800" b="1" dirty="0"/>
              <a:t>fuerza </a:t>
            </a:r>
            <a:r>
              <a:rPr lang="es-CO" sz="1800" dirty="0"/>
              <a:t>y</a:t>
            </a:r>
            <a:r>
              <a:rPr lang="es-CO" sz="1800" b="1" dirty="0"/>
              <a:t> betweenness</a:t>
            </a:r>
            <a:r>
              <a:rPr lang="es-CO" sz="1800" dirty="0"/>
              <a:t> de los 85 Rep. Contratista evaluados podrían estar positivamente correlacionados con el </a:t>
            </a:r>
            <a:r>
              <a:rPr lang="es-CO" sz="1800" b="1" dirty="0"/>
              <a:t>índice de </a:t>
            </a:r>
            <a:r>
              <a:rPr lang="es-CO" sz="1800" b="1" dirty="0" err="1"/>
              <a:t>reisgo</a:t>
            </a:r>
            <a:r>
              <a:rPr lang="es-CO" sz="1800" b="1" dirty="0"/>
              <a:t> </a:t>
            </a:r>
            <a:r>
              <a:rPr lang="es-CO" sz="1800" dirty="0"/>
              <a:t>creado.</a:t>
            </a:r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800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2000" u="sng" dirty="0"/>
              <a:t>Asortatividad</a:t>
            </a:r>
            <a:endParaRPr lang="es-CO" sz="1800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800" dirty="0"/>
              <a:t>Según el modelo planteado existe evidencia estadística para proponer la presencia de homofilia y heterofilia:</a:t>
            </a:r>
          </a:p>
          <a:p>
            <a:pPr algn="just"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b="1" dirty="0"/>
              <a:t>Homofilia</a:t>
            </a:r>
            <a:r>
              <a:rPr lang="es-CO" sz="1600" dirty="0"/>
              <a:t>: entre </a:t>
            </a:r>
            <a:r>
              <a:rPr lang="es-CO" sz="1600" b="1" dirty="0"/>
              <a:t>Rep. Contratistas </a:t>
            </a:r>
            <a:r>
              <a:rPr lang="es-CO" sz="1600" dirty="0"/>
              <a:t>con un promedio de </a:t>
            </a:r>
            <a:r>
              <a:rPr lang="es-CO" sz="1600" b="1" dirty="0"/>
              <a:t>riesgo alto</a:t>
            </a:r>
            <a:r>
              <a:rPr lang="es-CO" sz="1600" dirty="0"/>
              <a:t>.</a:t>
            </a:r>
          </a:p>
          <a:p>
            <a:pPr algn="just"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b="1" dirty="0"/>
              <a:t>Heterofilia</a:t>
            </a:r>
            <a:r>
              <a:rPr lang="es-CO" sz="1600" dirty="0"/>
              <a:t>: entre </a:t>
            </a:r>
            <a:r>
              <a:rPr lang="es-CO" sz="1600" b="1" dirty="0"/>
              <a:t>Rep. Contratistas</a:t>
            </a:r>
            <a:r>
              <a:rPr lang="es-CO" sz="1600" dirty="0"/>
              <a:t> con un promedio de </a:t>
            </a:r>
            <a:r>
              <a:rPr lang="es-CO" sz="1600" b="1" dirty="0"/>
              <a:t>riesgo alto y bajo</a:t>
            </a:r>
            <a:r>
              <a:rPr lang="es-CO" sz="1600" dirty="0"/>
              <a:t>.</a:t>
            </a: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2635469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>
            <a:extLst>
              <a:ext uri="{FF2B5EF4-FFF2-40B4-BE49-F238E27FC236}">
                <a16:creationId xmlns:a16="http://schemas.microsoft.com/office/drawing/2014/main" id="{2A535740-D545-4C3B-8EEF-DB08E1BE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921" y="6146341"/>
            <a:ext cx="1854653" cy="58169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C233E09-A1AA-4A26-86D4-6E2F7F883C3D}"/>
              </a:ext>
            </a:extLst>
          </p:cNvPr>
          <p:cNvSpPr txBox="1">
            <a:spLocks/>
          </p:cNvSpPr>
          <p:nvPr/>
        </p:nvSpPr>
        <p:spPr>
          <a:xfrm>
            <a:off x="898345" y="30897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87094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4F32E36B-D367-4D09-B81B-83B6587F21AD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7461CAE3-FDF9-4BB5-85B9-2D8C2ECCEDBB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1164140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Conclusiones</a:t>
            </a:r>
            <a:r>
              <a:rPr lang="es-CO" dirty="0">
                <a:solidFill>
                  <a:srgbClr val="328C99"/>
                </a:solidFill>
              </a:rPr>
              <a:t>:</a:t>
            </a: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8A719E86-9290-45BE-A916-2DEB1DF1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23C355-603C-4490-B1ED-435D60D0409B}"/>
              </a:ext>
            </a:extLst>
          </p:cNvPr>
          <p:cNvSpPr txBox="1">
            <a:spLocks/>
          </p:cNvSpPr>
          <p:nvPr/>
        </p:nvSpPr>
        <p:spPr>
          <a:xfrm>
            <a:off x="412541" y="1455967"/>
            <a:ext cx="11164141" cy="4792432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2000" u="sng" dirty="0"/>
              <a:t>Datos</a:t>
            </a:r>
            <a:endParaRPr lang="es-CO" sz="1800" u="sng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800" dirty="0"/>
              <a:t>SECOP es el primer paso a una </a:t>
            </a:r>
            <a:r>
              <a:rPr lang="es-CO" sz="1800" b="1" dirty="0"/>
              <a:t>economía más transparente</a:t>
            </a:r>
            <a:r>
              <a:rPr lang="es-CO" sz="1800" dirty="0"/>
              <a:t>, sin embargo presenta muchas </a:t>
            </a:r>
            <a:r>
              <a:rPr lang="es-CO" sz="1800" b="1" dirty="0"/>
              <a:t>inconsistencias</a:t>
            </a:r>
            <a:r>
              <a:rPr lang="es-CO" sz="1800" dirty="0"/>
              <a:t>.</a:t>
            </a:r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800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2000" u="sng" dirty="0"/>
              <a:t>Agrupamiento</a:t>
            </a:r>
            <a:endParaRPr lang="es-CO" sz="1800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800" dirty="0"/>
              <a:t>K-medias se basa en </a:t>
            </a:r>
            <a:r>
              <a:rPr lang="es-CO" sz="1800" b="1" dirty="0"/>
              <a:t>métodos heurísticos </a:t>
            </a:r>
            <a:r>
              <a:rPr lang="es-CO" sz="1800" dirty="0"/>
              <a:t>teniendo elementos </a:t>
            </a:r>
            <a:r>
              <a:rPr lang="es-CO" sz="1800" b="1" dirty="0"/>
              <a:t>positivos </a:t>
            </a:r>
            <a:r>
              <a:rPr lang="es-CO" sz="1800" dirty="0"/>
              <a:t>y </a:t>
            </a:r>
            <a:r>
              <a:rPr lang="es-CO" sz="1800" b="1" dirty="0"/>
              <a:t>negativos</a:t>
            </a:r>
            <a:r>
              <a:rPr lang="es-CO" sz="1800" dirty="0"/>
              <a:t>.</a:t>
            </a:r>
          </a:p>
          <a:p>
            <a:pPr algn="just"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b="1" dirty="0"/>
              <a:t>Positivos</a:t>
            </a:r>
            <a:r>
              <a:rPr lang="es-CO" sz="1600" dirty="0"/>
              <a:t>: libertad de los datos de agruparse entre sí sin parámetro alguno del evaluador.</a:t>
            </a:r>
          </a:p>
          <a:p>
            <a:pPr algn="just"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b="1" dirty="0"/>
              <a:t>Negativos</a:t>
            </a:r>
            <a:r>
              <a:rPr lang="es-CO" sz="1600" dirty="0"/>
              <a:t>: probabilidad de generar agrupaciones imprecisas y categorizar más contratos como anormales </a:t>
            </a:r>
            <a:r>
              <a:rPr lang="es-CO" sz="1600" b="1" dirty="0"/>
              <a:t>*</a:t>
            </a:r>
            <a:r>
              <a:rPr lang="es-CO" sz="1600" dirty="0"/>
              <a:t>.</a:t>
            </a:r>
            <a:endParaRPr lang="es-CO" sz="1600" b="1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800" b="1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2000" u="sng" dirty="0"/>
              <a:t>Índice de anormalidad</a:t>
            </a:r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s-CO" sz="1800" dirty="0"/>
              <a:t>A pesar de evidenciar las tipologías “</a:t>
            </a:r>
            <a:r>
              <a:rPr lang="es-CO" sz="1800" b="1" dirty="0"/>
              <a:t>servicios personales y domésticos</a:t>
            </a:r>
            <a:r>
              <a:rPr lang="es-CO" sz="1800" dirty="0"/>
              <a:t>”, “</a:t>
            </a:r>
            <a:r>
              <a:rPr lang="es-CO" sz="1800" b="1" dirty="0"/>
              <a:t>servicios financieros y de seguros</a:t>
            </a:r>
            <a:r>
              <a:rPr lang="es-CO" sz="1800" dirty="0"/>
              <a:t>” y “</a:t>
            </a:r>
            <a:r>
              <a:rPr lang="es-CO" sz="1800" b="1" dirty="0"/>
              <a:t>servicios educativos y de formación</a:t>
            </a:r>
            <a:r>
              <a:rPr lang="es-CO" sz="1800" dirty="0"/>
              <a:t>” como tipologías de alta anormalidad, no es posible determinar una correlación entre </a:t>
            </a:r>
            <a:r>
              <a:rPr lang="es-CO" sz="1800" b="1" dirty="0"/>
              <a:t>tipología </a:t>
            </a:r>
            <a:r>
              <a:rPr lang="es-CO" sz="1800" dirty="0"/>
              <a:t>e </a:t>
            </a:r>
            <a:r>
              <a:rPr lang="es-CO" sz="1800" b="1" dirty="0"/>
              <a:t>índice de </a:t>
            </a:r>
            <a:r>
              <a:rPr lang="es-CO" sz="1800" b="1" dirty="0" err="1"/>
              <a:t>reisgo</a:t>
            </a:r>
            <a:endParaRPr lang="es-CO" sz="1800" b="1" dirty="0"/>
          </a:p>
          <a:p>
            <a:pPr marL="0" indent="0" algn="just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8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8F1675-7707-4107-A855-554D0CF40852}"/>
              </a:ext>
            </a:extLst>
          </p:cNvPr>
          <p:cNvSpPr txBox="1">
            <a:spLocks/>
          </p:cNvSpPr>
          <p:nvPr/>
        </p:nvSpPr>
        <p:spPr>
          <a:xfrm>
            <a:off x="412541" y="6248399"/>
            <a:ext cx="5975007" cy="508439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s-CO" sz="1600" b="1" dirty="0"/>
              <a:t>*</a:t>
            </a:r>
            <a:r>
              <a:rPr lang="es-CO" sz="1600" dirty="0"/>
              <a:t> La probabilidad aumenta a medida que la muestra se reduce</a:t>
            </a:r>
            <a:endParaRPr lang="es-CO" sz="1600" b="1" dirty="0"/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600" dirty="0"/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s-CO" sz="1600" b="1" dirty="0"/>
          </a:p>
        </p:txBody>
      </p:sp>
    </p:spTree>
    <p:extLst>
      <p:ext uri="{BB962C8B-B14F-4D97-AF65-F5344CB8AC3E}">
        <p14:creationId xmlns:p14="http://schemas.microsoft.com/office/powerpoint/2010/main" val="1570960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700BB-8FDA-4BE1-AC78-54637193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632" y="1542973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s-CO" sz="11600" dirty="0"/>
              <a:t>¡Gracias!</a:t>
            </a:r>
            <a:endParaRPr lang="es-CO" sz="6600" dirty="0"/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84EE0B24-7FF8-4156-92CD-3391962E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32" y="4650489"/>
            <a:ext cx="4054734" cy="12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84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9B02B-8E91-487B-AE28-C381F89E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Referencias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EF613B-3F02-4787-A3DE-B87F6EE37059}"/>
              </a:ext>
            </a:extLst>
          </p:cNvPr>
          <p:cNvSpPr txBox="1"/>
          <p:nvPr/>
        </p:nvSpPr>
        <p:spPr>
          <a:xfrm>
            <a:off x="1328738" y="2571750"/>
            <a:ext cx="79887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linkClick r:id="rId2"/>
              </a:rPr>
              <a:t>Imágenes</a:t>
            </a:r>
          </a:p>
          <a:p>
            <a:endParaRPr lang="es-CO" dirty="0">
              <a:hlinkClick r:id="rId2"/>
            </a:endParaRPr>
          </a:p>
          <a:p>
            <a:r>
              <a:rPr lang="es-CO" dirty="0">
                <a:hlinkClick r:id="rId2"/>
              </a:rPr>
              <a:t>https://thenounproject.com/term/corruption/</a:t>
            </a:r>
            <a:r>
              <a:rPr lang="es-CO" dirty="0"/>
              <a:t> </a:t>
            </a:r>
          </a:p>
          <a:p>
            <a:endParaRPr lang="es-CO" dirty="0">
              <a:hlinkClick r:id="rId3"/>
            </a:endParaRPr>
          </a:p>
          <a:p>
            <a:r>
              <a:rPr lang="es-CO" dirty="0">
                <a:hlinkClick r:id="rId3"/>
              </a:rPr>
              <a:t>https://twitter.com/cnae_guarico</a:t>
            </a:r>
            <a:endParaRPr lang="es-CO" dirty="0"/>
          </a:p>
          <a:p>
            <a:endParaRPr lang="es-CO" dirty="0"/>
          </a:p>
          <a:p>
            <a:r>
              <a:rPr lang="es-CO" dirty="0">
                <a:hlinkClick r:id="rId4"/>
              </a:rPr>
              <a:t>http://www.chapinero.gov.co/content/secop-sistema-electronico-contratacion-publica</a:t>
            </a:r>
            <a:endParaRPr lang="es-CO" dirty="0"/>
          </a:p>
          <a:p>
            <a:endParaRPr lang="es-CO" dirty="0"/>
          </a:p>
          <a:p>
            <a:r>
              <a:rPr lang="es-CO" dirty="0">
                <a:hlinkClick r:id="rId5"/>
              </a:rPr>
              <a:t>https://pixabay.com/en/ball-3d-multicolor-1088084/</a:t>
            </a:r>
            <a:r>
              <a:rPr lang="es-CO" dirty="0"/>
              <a:t>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454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68F71294-332F-410E-8662-50A7F744F4B3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CC350AA-4108-4136-BE93-1FFFC6913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181" y="4134272"/>
            <a:ext cx="2520000" cy="19721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EDD5594-4C6A-452A-889E-0806C243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42" y="457841"/>
            <a:ext cx="3287921" cy="7280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 u="sng" dirty="0">
                <a:solidFill>
                  <a:srgbClr val="328C99"/>
                </a:solidFill>
              </a:rPr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5AA4AC-9D01-4877-9B08-1C636D901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42" y="1404736"/>
            <a:ext cx="11779458" cy="5453264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s-CO" sz="1800" dirty="0"/>
              <a:t>Corrupción en Colombia</a:t>
            </a:r>
            <a:r>
              <a:rPr lang="es-CO" sz="1800" b="1" dirty="0"/>
              <a:t>*</a:t>
            </a:r>
            <a:endParaRPr lang="es-CO" sz="1800" dirty="0"/>
          </a:p>
          <a:p>
            <a:pPr lvl="1">
              <a:buClr>
                <a:schemeClr val="tx2"/>
              </a:buClr>
              <a:buSzPct val="100000"/>
            </a:pPr>
            <a:r>
              <a:rPr lang="es-CO" sz="1600" dirty="0"/>
              <a:t>1 billón (cop) x semana</a:t>
            </a:r>
          </a:p>
          <a:p>
            <a:pPr lvl="1">
              <a:buClr>
                <a:schemeClr val="tx2"/>
              </a:buClr>
              <a:buSzPct val="100000"/>
            </a:pPr>
            <a:r>
              <a:rPr lang="es-CO" sz="1600" dirty="0"/>
              <a:t>4% PIB</a:t>
            </a:r>
          </a:p>
          <a:p>
            <a:pPr>
              <a:buClr>
                <a:schemeClr val="tx2"/>
              </a:buClr>
            </a:pPr>
            <a:endParaRPr lang="es-CO" sz="1800" dirty="0"/>
          </a:p>
          <a:p>
            <a:pPr marL="0" indent="0">
              <a:buClr>
                <a:schemeClr val="tx2"/>
              </a:buClr>
              <a:buNone/>
            </a:pPr>
            <a:r>
              <a:rPr lang="es-CO" sz="1800" dirty="0"/>
              <a:t>Programa de Alimentación Escolar (PAE)</a:t>
            </a:r>
          </a:p>
          <a:p>
            <a:pPr lvl="1">
              <a:buClr>
                <a:schemeClr val="tx2"/>
              </a:buClr>
              <a:buSzPct val="100000"/>
            </a:pPr>
            <a:r>
              <a:rPr lang="es-CO" sz="1600" dirty="0"/>
              <a:t>Sobrecostos</a:t>
            </a:r>
            <a:r>
              <a:rPr lang="es-CO" sz="1600" b="1" dirty="0"/>
              <a:t>**</a:t>
            </a:r>
            <a:endParaRPr lang="es-CO" sz="1600" dirty="0"/>
          </a:p>
          <a:p>
            <a:pPr lvl="1">
              <a:buClr>
                <a:schemeClr val="tx2"/>
              </a:buClr>
              <a:buSzPct val="100000"/>
            </a:pPr>
            <a:r>
              <a:rPr lang="es-CO" sz="1600" dirty="0"/>
              <a:t>Bogotá, D.C.</a:t>
            </a:r>
          </a:p>
          <a:p>
            <a:pPr lvl="1">
              <a:buClr>
                <a:schemeClr val="tx2"/>
              </a:buClr>
              <a:buSzPct val="100000"/>
            </a:pPr>
            <a:r>
              <a:rPr lang="es-CO" sz="1600" dirty="0"/>
              <a:t>2014,2015,2016,2017</a:t>
            </a:r>
          </a:p>
          <a:p>
            <a:pPr marL="0" indent="0">
              <a:buClr>
                <a:schemeClr val="tx2"/>
              </a:buClr>
              <a:buNone/>
            </a:pPr>
            <a:endParaRPr lang="es-CO" sz="1800" dirty="0"/>
          </a:p>
          <a:p>
            <a:pPr marL="0" indent="0">
              <a:buClr>
                <a:schemeClr val="tx2"/>
              </a:buClr>
              <a:buNone/>
            </a:pPr>
            <a:r>
              <a:rPr lang="es-CO" sz="1800" dirty="0"/>
              <a:t>Sistema Electrónico para la Contratación Pública (SECOP)</a:t>
            </a:r>
          </a:p>
          <a:p>
            <a:pPr>
              <a:buClr>
                <a:schemeClr val="tx2"/>
              </a:buClr>
            </a:pPr>
            <a:endParaRPr lang="es-CO" sz="1800" dirty="0"/>
          </a:p>
          <a:p>
            <a:pPr marL="0" indent="0">
              <a:buNone/>
            </a:pPr>
            <a:r>
              <a:rPr lang="es-CO" sz="1600" b="1" dirty="0"/>
              <a:t>*</a:t>
            </a:r>
            <a:r>
              <a:rPr lang="es-CO" sz="1600" dirty="0"/>
              <a:t> </a:t>
            </a:r>
            <a:r>
              <a:rPr lang="es-CO" sz="1600" dirty="0">
                <a:hlinkClick r:id="rId4"/>
              </a:rPr>
              <a:t>http://www.eltiempo.com/justicia/delitos/precio-de-la-corrupcion-en-colombia-61749</a:t>
            </a:r>
            <a:r>
              <a:rPr lang="es-CO" sz="1600" dirty="0"/>
              <a:t> </a:t>
            </a:r>
            <a:r>
              <a:rPr lang="es-CO" sz="1600" b="1" dirty="0"/>
              <a:t>(26/02/2017)</a:t>
            </a:r>
          </a:p>
          <a:p>
            <a:pPr marL="0" indent="0">
              <a:buNone/>
            </a:pPr>
            <a:r>
              <a:rPr lang="es-CO" sz="1600" b="1" dirty="0"/>
              <a:t>**</a:t>
            </a:r>
            <a:r>
              <a:rPr lang="es-CO" sz="1600" dirty="0"/>
              <a:t> </a:t>
            </a:r>
            <a:r>
              <a:rPr lang="es-CO" sz="1600" dirty="0">
                <a:hlinkClick r:id="rId5"/>
              </a:rPr>
              <a:t>http://www.eltiempo.com/justicia/investigacion/sobrecostos-en-programa-de-alimentacion-escolar-en-colombia-153590</a:t>
            </a:r>
            <a:r>
              <a:rPr lang="es-CO" sz="1600" dirty="0"/>
              <a:t> </a:t>
            </a:r>
            <a:r>
              <a:rPr lang="es-CO" sz="1600" b="1" dirty="0"/>
              <a:t>(21/11/2017)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5CD8EE-100B-421B-AA7F-B67CDF3E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913" y="5960194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76F012-D33C-4312-8747-8C04344B1A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334" b="16470"/>
          <a:stretch/>
        </p:blipFill>
        <p:spPr>
          <a:xfrm>
            <a:off x="4730332" y="1185863"/>
            <a:ext cx="2520000" cy="17437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3F6C05-A753-475E-B32F-ACB494A81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3356" y="3072470"/>
            <a:ext cx="2520000" cy="12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60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F2B2A2A9-08E3-4AC6-9791-D047B4D9AB04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6700BB-8FDA-4BE1-AC78-54637193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1" y="457841"/>
            <a:ext cx="4025802" cy="720529"/>
          </a:xfrm>
        </p:spPr>
        <p:txBody>
          <a:bodyPr>
            <a:normAutofit/>
          </a:bodyPr>
          <a:lstStyle/>
          <a:p>
            <a:r>
              <a:rPr lang="es-CO" u="sng" dirty="0">
                <a:solidFill>
                  <a:srgbClr val="328C99"/>
                </a:solidFill>
              </a:rPr>
              <a:t>Objetivo general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A24635-C60C-4836-A74C-EC7E69873ACD}"/>
              </a:ext>
            </a:extLst>
          </p:cNvPr>
          <p:cNvSpPr txBox="1"/>
          <p:nvPr/>
        </p:nvSpPr>
        <p:spPr>
          <a:xfrm>
            <a:off x="480061" y="3239845"/>
            <a:ext cx="110928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/>
              <a:t>Crear un </a:t>
            </a:r>
            <a:r>
              <a:rPr lang="es-CO" b="1" dirty="0"/>
              <a:t>índice de riesgo </a:t>
            </a:r>
            <a:r>
              <a:rPr lang="es-CO" dirty="0"/>
              <a:t>para los contratos estatales a partir de la información disponible en el Sistema Electrónico de Contratación Pública (</a:t>
            </a:r>
            <a:r>
              <a:rPr lang="es-CO" b="1" dirty="0"/>
              <a:t>SECOP</a:t>
            </a:r>
            <a:r>
              <a:rPr lang="es-CO" dirty="0"/>
              <a:t>).</a:t>
            </a:r>
          </a:p>
          <a:p>
            <a:endParaRPr lang="es-CO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/>
              <a:t>Evaluar las </a:t>
            </a:r>
            <a:r>
              <a:rPr lang="es-CO" b="1" dirty="0"/>
              <a:t>asociaciones </a:t>
            </a:r>
            <a:r>
              <a:rPr lang="es-CO" dirty="0"/>
              <a:t>que puedan llegar a existir entre el </a:t>
            </a:r>
            <a:r>
              <a:rPr lang="es-CO" b="1" dirty="0"/>
              <a:t>índice de riesgo </a:t>
            </a:r>
            <a:r>
              <a:rPr lang="es-CO" dirty="0"/>
              <a:t>y la estructura de la red de contratación pública.</a:t>
            </a:r>
          </a:p>
          <a:p>
            <a:endParaRPr lang="es-CO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b="1" dirty="0"/>
              <a:t>Caracterizar </a:t>
            </a:r>
            <a:r>
              <a:rPr lang="es-CO" dirty="0"/>
              <a:t>la red para el </a:t>
            </a:r>
            <a:r>
              <a:rPr lang="es-CO" b="1" dirty="0"/>
              <a:t>Programa de Alimentación Escolar (PAE) </a:t>
            </a:r>
            <a:r>
              <a:rPr lang="es-CO" dirty="0"/>
              <a:t>en </a:t>
            </a:r>
            <a:r>
              <a:rPr lang="es-CO" b="1" dirty="0"/>
              <a:t>Bogotá</a:t>
            </a:r>
            <a:r>
              <a:rPr lang="es-CO" dirty="0"/>
              <a:t>.</a:t>
            </a:r>
          </a:p>
          <a:p>
            <a:endParaRPr lang="es-CO" dirty="0"/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/>
              <a:t>Evaluar los </a:t>
            </a:r>
            <a:r>
              <a:rPr lang="es-CO" b="1" dirty="0"/>
              <a:t>patrones </a:t>
            </a:r>
            <a:r>
              <a:rPr lang="es-CO" dirty="0"/>
              <a:t>de asignación de contratos respecto al </a:t>
            </a:r>
            <a:r>
              <a:rPr lang="es-CO" b="1" dirty="0"/>
              <a:t>índice de riesgo </a:t>
            </a:r>
            <a:r>
              <a:rPr lang="es-CO" dirty="0"/>
              <a:t>creado.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E13BAAD-1CA2-4A47-89FD-A5EB55123065}"/>
              </a:ext>
            </a:extLst>
          </p:cNvPr>
          <p:cNvSpPr/>
          <p:nvPr/>
        </p:nvSpPr>
        <p:spPr>
          <a:xfrm>
            <a:off x="480061" y="1394607"/>
            <a:ext cx="11092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/>
              <a:t>Estudiar la relación entre el </a:t>
            </a:r>
            <a:r>
              <a:rPr lang="es-CO" b="1" dirty="0"/>
              <a:t>valor</a:t>
            </a:r>
            <a:r>
              <a:rPr lang="es-CO" dirty="0"/>
              <a:t>, el </a:t>
            </a:r>
            <a:r>
              <a:rPr lang="es-CO" b="1" dirty="0"/>
              <a:t>plazo</a:t>
            </a:r>
            <a:r>
              <a:rPr lang="es-CO" dirty="0"/>
              <a:t>, y las </a:t>
            </a:r>
            <a:r>
              <a:rPr lang="es-CO" b="1" dirty="0"/>
              <a:t>modificaciones</a:t>
            </a:r>
            <a:r>
              <a:rPr lang="es-CO" dirty="0"/>
              <a:t> de cada </a:t>
            </a:r>
            <a:r>
              <a:rPr lang="es-CO" b="1" dirty="0"/>
              <a:t>contrato </a:t>
            </a:r>
            <a:r>
              <a:rPr lang="es-CO" dirty="0"/>
              <a:t>respecto a su </a:t>
            </a:r>
            <a:r>
              <a:rPr lang="es-CO" b="1" dirty="0"/>
              <a:t>anormalidad </a:t>
            </a:r>
            <a:r>
              <a:rPr lang="es-CO" dirty="0"/>
              <a:t>y a la </a:t>
            </a:r>
            <a:r>
              <a:rPr lang="es-CO" b="1" dirty="0"/>
              <a:t>estructura</a:t>
            </a:r>
            <a:r>
              <a:rPr lang="es-CO" dirty="0"/>
              <a:t> de la red de contratación estatal en </a:t>
            </a:r>
            <a:r>
              <a:rPr lang="es-CO" b="1" dirty="0"/>
              <a:t>Colombia </a:t>
            </a:r>
            <a:r>
              <a:rPr lang="es-CO" dirty="0"/>
              <a:t>para los años </a:t>
            </a:r>
            <a:r>
              <a:rPr lang="es-CO" b="1" dirty="0"/>
              <a:t>2014</a:t>
            </a:r>
            <a:r>
              <a:rPr lang="es-CO" dirty="0"/>
              <a:t>, </a:t>
            </a:r>
            <a:r>
              <a:rPr lang="es-CO" b="1" dirty="0"/>
              <a:t>2015</a:t>
            </a:r>
            <a:r>
              <a:rPr lang="es-CO" dirty="0"/>
              <a:t>, </a:t>
            </a:r>
            <a:r>
              <a:rPr lang="es-CO" b="1" dirty="0"/>
              <a:t>2016 </a:t>
            </a:r>
            <a:r>
              <a:rPr lang="es-CO" dirty="0"/>
              <a:t>y</a:t>
            </a:r>
            <a:r>
              <a:rPr lang="es-CO" b="1" dirty="0"/>
              <a:t> 2017</a:t>
            </a:r>
            <a:r>
              <a:rPr lang="es-CO" dirty="0"/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C95F682-97D0-4C6C-BE7B-237646175F62}"/>
              </a:ext>
            </a:extLst>
          </p:cNvPr>
          <p:cNvSpPr txBox="1">
            <a:spLocks/>
          </p:cNvSpPr>
          <p:nvPr/>
        </p:nvSpPr>
        <p:spPr>
          <a:xfrm>
            <a:off x="480061" y="2257175"/>
            <a:ext cx="9905998" cy="766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cap="all" baseline="0">
                <a:solidFill>
                  <a:srgbClr val="328C9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/>
              <a:t>Objetivos Específicos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2322A9-357F-4DD0-BBFE-9FB74C6B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68E2F4B-410F-496C-A798-553E6800EA11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E13BAAD-1CA2-4A47-89FD-A5EB55123065}"/>
              </a:ext>
            </a:extLst>
          </p:cNvPr>
          <p:cNvSpPr/>
          <p:nvPr/>
        </p:nvSpPr>
        <p:spPr>
          <a:xfrm>
            <a:off x="412542" y="1643705"/>
            <a:ext cx="1116033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s-CO" dirty="0"/>
              <a:t>Crear una metodología y una herramienta para la </a:t>
            </a:r>
            <a:r>
              <a:rPr lang="es-CO" b="1" dirty="0"/>
              <a:t>recolección </a:t>
            </a:r>
            <a:r>
              <a:rPr lang="es-CO" dirty="0"/>
              <a:t>de </a:t>
            </a:r>
            <a:r>
              <a:rPr lang="es-CO" b="1" dirty="0"/>
              <a:t>datos</a:t>
            </a:r>
            <a:r>
              <a:rPr lang="es-CO" dirty="0"/>
              <a:t>.</a:t>
            </a:r>
          </a:p>
          <a:p>
            <a:pPr marL="457200" indent="-457200">
              <a:buFont typeface="+mj-lt"/>
              <a:buAutoNum type="arabicParenR"/>
            </a:pPr>
            <a:endParaRPr lang="es-CO" dirty="0"/>
          </a:p>
          <a:p>
            <a:pPr marL="457200" indent="-457200">
              <a:buFont typeface="+mj-lt"/>
              <a:buAutoNum type="arabicParenR"/>
            </a:pPr>
            <a:endParaRPr lang="es-CO" dirty="0"/>
          </a:p>
          <a:p>
            <a:pPr marL="457200" indent="-457200">
              <a:buFont typeface="+mj-lt"/>
              <a:buAutoNum type="arabicParenR"/>
            </a:pPr>
            <a:r>
              <a:rPr lang="es-CO" dirty="0"/>
              <a:t>Crear un </a:t>
            </a:r>
            <a:r>
              <a:rPr lang="es-CO" b="1" dirty="0"/>
              <a:t>índice de riesgo </a:t>
            </a:r>
            <a:r>
              <a:rPr lang="es-CO" dirty="0"/>
              <a:t>para cada uno de los contratos, teniendo en cuenta:</a:t>
            </a:r>
          </a:p>
          <a:p>
            <a:pPr marL="457200" indent="-457200">
              <a:buFont typeface="+mj-lt"/>
              <a:buAutoNum type="arabicParenR"/>
            </a:pPr>
            <a:endParaRPr lang="es-CO" dirty="0"/>
          </a:p>
          <a:p>
            <a:pPr marL="914400" lvl="1" indent="-4572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/>
              <a:t>Valor del contrato</a:t>
            </a:r>
          </a:p>
          <a:p>
            <a:pPr marL="914400" lvl="1" indent="-4572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/>
              <a:t>Plazo del contrato</a:t>
            </a:r>
          </a:p>
          <a:p>
            <a:pPr marL="914400" lvl="1" indent="-4572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/>
              <a:t>Adiciones en el valor del contrato</a:t>
            </a:r>
          </a:p>
          <a:p>
            <a:pPr marL="914400" lvl="1" indent="-45720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CO" dirty="0"/>
              <a:t>Adiciones en el plazo del contrato</a:t>
            </a:r>
          </a:p>
          <a:p>
            <a:endParaRPr lang="es-CO" dirty="0"/>
          </a:p>
          <a:p>
            <a:endParaRPr lang="es-CO" dirty="0"/>
          </a:p>
          <a:p>
            <a:pPr marL="457200" indent="-457200">
              <a:buAutoNum type="arabicParenR" startAt="3"/>
            </a:pPr>
            <a:r>
              <a:rPr lang="es-CO" dirty="0"/>
              <a:t>Evaluar asociaciones entre el </a:t>
            </a:r>
            <a:r>
              <a:rPr lang="es-CO" b="1" dirty="0"/>
              <a:t>índice de riesgo </a:t>
            </a:r>
            <a:r>
              <a:rPr lang="es-CO" dirty="0"/>
              <a:t>y los </a:t>
            </a:r>
            <a:r>
              <a:rPr lang="es-CO" b="1" dirty="0"/>
              <a:t>patrones de contratación </a:t>
            </a:r>
            <a:r>
              <a:rPr lang="es-CO" dirty="0"/>
              <a:t>en la </a:t>
            </a:r>
            <a:r>
              <a:rPr lang="es-CO" b="1" dirty="0"/>
              <a:t>estructura de la red</a:t>
            </a:r>
            <a:r>
              <a:rPr lang="es-CO" dirty="0"/>
              <a:t> de contratación del caso de estudio.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D2778B-2FFB-4D0E-9CD2-B5D1EF214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6700BB-8FDA-4BE1-AC78-54637193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42" y="412365"/>
            <a:ext cx="3200257" cy="818974"/>
          </a:xfrm>
          <a:noFill/>
        </p:spPr>
        <p:txBody>
          <a:bodyPr/>
          <a:lstStyle/>
          <a:p>
            <a:r>
              <a:rPr lang="es-CO" u="sng" dirty="0">
                <a:solidFill>
                  <a:srgbClr val="328C99"/>
                </a:solidFill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4115408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8345" y="3089713"/>
            <a:ext cx="9905998" cy="1478570"/>
          </a:xfrm>
        </p:spPr>
        <p:txBody>
          <a:bodyPr/>
          <a:lstStyle/>
          <a:p>
            <a:r>
              <a:rPr lang="es-CO" dirty="0"/>
              <a:t>Recolección de datos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E46F8E0-0811-42D3-BE79-8D3A3E4F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921" y="6146341"/>
            <a:ext cx="1854653" cy="5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F55AE94-1D36-47A3-A033-07B3A2A89BA3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6700BB-8FDA-4BE1-AC78-54637193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42" y="261964"/>
            <a:ext cx="10874583" cy="1119776"/>
          </a:xfrm>
          <a:noFill/>
        </p:spPr>
        <p:txBody>
          <a:bodyPr/>
          <a:lstStyle/>
          <a:p>
            <a:r>
              <a:rPr lang="es-CO" u="sng" dirty="0">
                <a:solidFill>
                  <a:srgbClr val="328C99"/>
                </a:solidFill>
              </a:rPr>
              <a:t>Recolección de datos</a:t>
            </a:r>
            <a:r>
              <a:rPr lang="es-CO" dirty="0">
                <a:solidFill>
                  <a:srgbClr val="328C99"/>
                </a:solidFill>
              </a:rPr>
              <a:t>: Bases de datos SECOP I, II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12542" y="1443673"/>
            <a:ext cx="10874583" cy="52142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CO" sz="1800" dirty="0"/>
              <a:t>Datos tomados del </a:t>
            </a:r>
            <a:r>
              <a:rPr lang="es-CO" sz="1800" b="1" dirty="0"/>
              <a:t>SECOP</a:t>
            </a:r>
            <a:r>
              <a:rPr lang="es-CO" sz="18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s-CO" sz="1800" dirty="0"/>
          </a:p>
          <a:p>
            <a:pPr marL="800100" lvl="1" indent="-342900">
              <a:buClr>
                <a:schemeClr val="bg1">
                  <a:lumMod val="50000"/>
                </a:schemeClr>
              </a:buClr>
              <a:buSzPct val="100000"/>
            </a:pPr>
            <a:r>
              <a:rPr lang="es-CO" sz="1600" dirty="0"/>
              <a:t>Años de ejecución: 2014, 2015, 2016, 2017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SzPct val="100000"/>
            </a:pPr>
            <a:r>
              <a:rPr lang="es-CO" sz="1600" dirty="0"/>
              <a:t>Contratos Tipo: </a:t>
            </a:r>
            <a:r>
              <a:rPr lang="es-CO" sz="1600" b="1" dirty="0"/>
              <a:t>Acuerdo Marco</a:t>
            </a:r>
            <a:r>
              <a:rPr lang="es-CO" sz="1600" dirty="0"/>
              <a:t>, </a:t>
            </a:r>
            <a:r>
              <a:rPr lang="es-CO" sz="1600" b="1" dirty="0"/>
              <a:t>Consultoría</a:t>
            </a:r>
            <a:r>
              <a:rPr lang="es-CO" sz="1600" dirty="0"/>
              <a:t>, </a:t>
            </a:r>
            <a:r>
              <a:rPr lang="es-CO" sz="1600" b="1" dirty="0"/>
              <a:t>Interventoría, Otro tipo de Contrato, Prestación de Servicios</a:t>
            </a:r>
            <a:endParaRPr lang="es-CO" sz="1800" b="1" dirty="0"/>
          </a:p>
          <a:p>
            <a:pPr marL="0" indent="0">
              <a:buNone/>
            </a:pPr>
            <a:endParaRPr lang="es-CO" sz="1800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s-CO" sz="1800" dirty="0">
                <a:solidFill>
                  <a:prstClr val="black"/>
                </a:solidFill>
              </a:rPr>
              <a:t>Entidades evaluadas*:</a:t>
            </a:r>
          </a:p>
          <a:p>
            <a:pPr marL="0" indent="0">
              <a:buNone/>
            </a:pPr>
            <a:endParaRPr lang="es-CO" sz="1800" dirty="0">
              <a:solidFill>
                <a:prstClr val="black"/>
              </a:solidFill>
            </a:endParaRPr>
          </a:p>
          <a:p>
            <a:pPr marL="800100" lvl="1" indent="-342900">
              <a:buClr>
                <a:schemeClr val="bg1">
                  <a:lumMod val="50000"/>
                </a:schemeClr>
              </a:buClr>
              <a:buSzPct val="100000"/>
            </a:pPr>
            <a:r>
              <a:rPr lang="es-CO" sz="1600" b="1" dirty="0"/>
              <a:t>Secretaría de Educación de Bogotá</a:t>
            </a:r>
            <a:endParaRPr lang="es-CO" sz="1600" dirty="0"/>
          </a:p>
          <a:p>
            <a:pPr marL="800100" lvl="1" indent="-342900">
              <a:buClr>
                <a:schemeClr val="bg1">
                  <a:lumMod val="50000"/>
                </a:schemeClr>
              </a:buClr>
              <a:buSzPct val="100000"/>
            </a:pPr>
            <a:r>
              <a:rPr lang="es-CO" sz="1600" b="1" dirty="0"/>
              <a:t>Gobernación de Cundinamarca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SzPct val="100000"/>
            </a:pPr>
            <a:r>
              <a:rPr lang="es-CO" sz="1600" b="1" dirty="0"/>
              <a:t>ICBF </a:t>
            </a:r>
            <a:r>
              <a:rPr lang="es-CO" sz="1600" dirty="0"/>
              <a:t>(Instituto Colombiano de Bienestar Familiar)</a:t>
            </a:r>
          </a:p>
          <a:p>
            <a:pPr marL="800100" lvl="1" indent="-342900">
              <a:buClr>
                <a:schemeClr val="bg1">
                  <a:lumMod val="50000"/>
                </a:schemeClr>
              </a:buClr>
              <a:buSzPct val="100000"/>
            </a:pPr>
            <a:r>
              <a:rPr lang="es-CO" sz="1600" b="1" dirty="0"/>
              <a:t>MINEDUCACION </a:t>
            </a:r>
            <a:r>
              <a:rPr lang="es-CO" sz="1600" dirty="0"/>
              <a:t>(Ministerio de Educación)</a:t>
            </a:r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endParaRPr lang="es-CO" sz="1800" b="1" dirty="0"/>
          </a:p>
          <a:p>
            <a:pPr marL="0" indent="0">
              <a:buClr>
                <a:schemeClr val="bg1">
                  <a:lumMod val="50000"/>
                </a:schemeClr>
              </a:buClr>
              <a:buNone/>
            </a:pPr>
            <a:r>
              <a:rPr lang="es-CO" sz="1800" b="1" dirty="0"/>
              <a:t>* </a:t>
            </a:r>
            <a:r>
              <a:rPr lang="es-CO" sz="1800" dirty="0"/>
              <a:t>Entidades encontradas en los contratos referentes a la ciudad de Bogotá, D.C.</a:t>
            </a:r>
            <a:endParaRPr lang="es-CO" sz="1800" b="1" dirty="0"/>
          </a:p>
          <a:p>
            <a:pPr marL="0" indent="0">
              <a:lnSpc>
                <a:spcPct val="100000"/>
              </a:lnSpc>
              <a:buNone/>
            </a:pPr>
            <a:endParaRPr lang="es-CO" sz="18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060994-EFF2-4521-93A2-B155561C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2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AD6011E0-99BC-4BB8-805B-9E6EBE6C4F0A}"/>
              </a:ext>
            </a:extLst>
          </p:cNvPr>
          <p:cNvSpPr/>
          <p:nvPr/>
        </p:nvSpPr>
        <p:spPr>
          <a:xfrm>
            <a:off x="0" y="-1"/>
            <a:ext cx="1285461" cy="685800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" name="Conector: angular 24">
            <a:extLst>
              <a:ext uri="{FF2B5EF4-FFF2-40B4-BE49-F238E27FC236}">
                <a16:creationId xmlns:a16="http://schemas.microsoft.com/office/drawing/2014/main" id="{FAED5750-A98E-4266-8514-B3E6E4A73EFB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 rot="5400000">
            <a:off x="4514051" y="2870360"/>
            <a:ext cx="747448" cy="20107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angular 29">
            <a:extLst>
              <a:ext uri="{FF2B5EF4-FFF2-40B4-BE49-F238E27FC236}">
                <a16:creationId xmlns:a16="http://schemas.microsoft.com/office/drawing/2014/main" id="{F3BBE12B-96BF-4D38-95FE-036F6E9941F3}"/>
              </a:ext>
            </a:extLst>
          </p:cNvPr>
          <p:cNvCxnSpPr>
            <a:cxnSpLocks/>
            <a:stCxn id="18" idx="3"/>
            <a:endCxn id="11" idx="1"/>
          </p:cNvCxnSpPr>
          <p:nvPr/>
        </p:nvCxnSpPr>
        <p:spPr>
          <a:xfrm flipV="1">
            <a:off x="7352212" y="2170181"/>
            <a:ext cx="906550" cy="31277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/>
          <p:cNvGrpSpPr/>
          <p:nvPr/>
        </p:nvGrpSpPr>
        <p:grpSpPr>
          <a:xfrm>
            <a:off x="4427334" y="1869481"/>
            <a:ext cx="2928590" cy="1632552"/>
            <a:chOff x="497045" y="1626275"/>
            <a:chExt cx="4036468" cy="225014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155611F-874B-47C0-9957-D90BAA404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7279" b="18691"/>
            <a:stretch/>
          </p:blipFill>
          <p:spPr>
            <a:xfrm>
              <a:off x="497045" y="1626275"/>
              <a:ext cx="4031352" cy="2174722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/>
          </p:nvSpPr>
          <p:spPr>
            <a:xfrm>
              <a:off x="501298" y="1637731"/>
              <a:ext cx="4032215" cy="22386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1" name="Agrupar 20"/>
          <p:cNvGrpSpPr/>
          <p:nvPr/>
        </p:nvGrpSpPr>
        <p:grpSpPr>
          <a:xfrm>
            <a:off x="412542" y="4249481"/>
            <a:ext cx="6939670" cy="2096879"/>
            <a:chOff x="5870222" y="1848556"/>
            <a:chExt cx="5884334" cy="177800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87E09852-BF94-4E3F-887A-9E6345B1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1633" y="1908493"/>
              <a:ext cx="5804798" cy="1658514"/>
            </a:xfrm>
            <a:prstGeom prst="rect">
              <a:avLst/>
            </a:prstGeom>
          </p:spPr>
        </p:pic>
        <p:sp>
          <p:nvSpPr>
            <p:cNvPr id="18" name="Rectángulo 17"/>
            <p:cNvSpPr/>
            <p:nvPr/>
          </p:nvSpPr>
          <p:spPr>
            <a:xfrm>
              <a:off x="5870222" y="1848556"/>
              <a:ext cx="5884334" cy="17780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028" name="Grupo 1027">
            <a:extLst>
              <a:ext uri="{FF2B5EF4-FFF2-40B4-BE49-F238E27FC236}">
                <a16:creationId xmlns:a16="http://schemas.microsoft.com/office/drawing/2014/main" id="{2F33A537-73EA-4BF5-9E7F-2F06951203B0}"/>
              </a:ext>
            </a:extLst>
          </p:cNvPr>
          <p:cNvGrpSpPr/>
          <p:nvPr/>
        </p:nvGrpSpPr>
        <p:grpSpPr>
          <a:xfrm>
            <a:off x="8258762" y="1596060"/>
            <a:ext cx="2160000" cy="2204457"/>
            <a:chOff x="8522434" y="1897316"/>
            <a:chExt cx="2160000" cy="2204457"/>
          </a:xfrm>
        </p:grpSpPr>
        <p:pic>
          <p:nvPicPr>
            <p:cNvPr id="11" name="Picture 6" descr="Image result for logo python png">
              <a:extLst>
                <a:ext uri="{FF2B5EF4-FFF2-40B4-BE49-F238E27FC236}">
                  <a16:creationId xmlns:a16="http://schemas.microsoft.com/office/drawing/2014/main" id="{07AFD5DE-CC40-444F-8E51-2F78B70A8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434" y="1897316"/>
              <a:ext cx="2160000" cy="1148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Image result for pandas python logo png">
              <a:extLst>
                <a:ext uri="{FF2B5EF4-FFF2-40B4-BE49-F238E27FC236}">
                  <a16:creationId xmlns:a16="http://schemas.microsoft.com/office/drawing/2014/main" id="{C1017C76-9D35-4146-853E-7CDE2193C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434" y="2827019"/>
              <a:ext cx="2160000" cy="1274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3494C-0698-4E54-8BA8-EBE839B4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F300E9AE-B8E6-4E7B-B604-0F372A6DCE36}"/>
              </a:ext>
            </a:extLst>
          </p:cNvPr>
          <p:cNvSpPr txBox="1">
            <a:spLocks/>
          </p:cNvSpPr>
          <p:nvPr/>
        </p:nvSpPr>
        <p:spPr>
          <a:xfrm>
            <a:off x="412542" y="261964"/>
            <a:ext cx="10874583" cy="111977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u="sng" dirty="0">
                <a:solidFill>
                  <a:srgbClr val="328C99"/>
                </a:solidFill>
              </a:rPr>
              <a:t>Recolección de datos</a:t>
            </a:r>
            <a:r>
              <a:rPr lang="es-CO" dirty="0">
                <a:solidFill>
                  <a:srgbClr val="328C99"/>
                </a:solidFill>
              </a:rPr>
              <a:t>: Herramienta en Python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C874A5E-D30D-4DC7-8BA6-7BA09E741A00}"/>
              </a:ext>
            </a:extLst>
          </p:cNvPr>
          <p:cNvSpPr txBox="1">
            <a:spLocks/>
          </p:cNvSpPr>
          <p:nvPr/>
        </p:nvSpPr>
        <p:spPr>
          <a:xfrm>
            <a:off x="412542" y="1869481"/>
            <a:ext cx="2889025" cy="19310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CO" sz="1800" b="1" dirty="0"/>
              <a:t>Entregable # 1</a:t>
            </a:r>
            <a:r>
              <a:rPr lang="es-CO" sz="1800" dirty="0"/>
              <a:t>:</a:t>
            </a:r>
          </a:p>
          <a:p>
            <a:pPr marL="0" indent="0">
              <a:lnSpc>
                <a:spcPct val="100000"/>
              </a:lnSpc>
              <a:buNone/>
            </a:pPr>
            <a:endParaRPr lang="es-CO" sz="1800" dirty="0"/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Estandarización de datos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Formato de columnas</a:t>
            </a:r>
          </a:p>
          <a:p>
            <a:pPr>
              <a:lnSpc>
                <a:spcPct val="100000"/>
              </a:lnSpc>
              <a:buClr>
                <a:schemeClr val="tx2"/>
              </a:buClr>
              <a:buSzPct val="100000"/>
            </a:pPr>
            <a:r>
              <a:rPr lang="es-CO" sz="1600" dirty="0"/>
              <a:t>Diccionario de caracteres</a:t>
            </a:r>
          </a:p>
        </p:txBody>
      </p:sp>
    </p:spTree>
    <p:extLst>
      <p:ext uri="{BB962C8B-B14F-4D97-AF65-F5344CB8AC3E}">
        <p14:creationId xmlns:p14="http://schemas.microsoft.com/office/powerpoint/2010/main" val="151618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Personalizar 2">
      <a:dk1>
        <a:srgbClr val="FFFFFF"/>
      </a:dk1>
      <a:lt1>
        <a:srgbClr val="000000"/>
      </a:lt1>
      <a:dk2>
        <a:srgbClr val="FFFFFF"/>
      </a:dk2>
      <a:lt2>
        <a:srgbClr val="328C99"/>
      </a:lt2>
      <a:accent1>
        <a:srgbClr val="000000"/>
      </a:accent1>
      <a:accent2>
        <a:srgbClr val="F2F2F2"/>
      </a:accent2>
      <a:accent3>
        <a:srgbClr val="000000"/>
      </a:accent3>
      <a:accent4>
        <a:srgbClr val="F2F2F2"/>
      </a:accent4>
      <a:accent5>
        <a:srgbClr val="000000"/>
      </a:accent5>
      <a:accent6>
        <a:srgbClr val="F2F2F2"/>
      </a:accent6>
      <a:hlink>
        <a:srgbClr val="000000"/>
      </a:hlink>
      <a:folHlink>
        <a:srgbClr val="262626"/>
      </a:folHlink>
    </a:clrScheme>
    <a:fontScheme name="Mediana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4142</TotalTime>
  <Words>1913</Words>
  <Application>Microsoft Office PowerPoint</Application>
  <PresentationFormat>Panorámica</PresentationFormat>
  <Paragraphs>416</Paragraphs>
  <Slides>37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Times New Roman</vt:lpstr>
      <vt:lpstr>Trebuchet MS</vt:lpstr>
      <vt:lpstr>Tw Cen MT</vt:lpstr>
      <vt:lpstr>Circuito</vt:lpstr>
      <vt:lpstr>Evaluación del riesgo sobre las dinámicas contractuales en Colombia: caso aplicado al Programa de Alimentación Escolar para el periodo 2014 – 2017 en la ciudad de Bogotá</vt:lpstr>
      <vt:lpstr>Índice:</vt:lpstr>
      <vt:lpstr>Introducción, Objetivos y Metodología</vt:lpstr>
      <vt:lpstr>Introducción</vt:lpstr>
      <vt:lpstr>Objetivo general</vt:lpstr>
      <vt:lpstr>Metodología</vt:lpstr>
      <vt:lpstr>Recolección de datos</vt:lpstr>
      <vt:lpstr>Recolección de datos: Bases de datos SECOP I, II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Andres Felipe Escobar</dc:creator>
  <cp:lastModifiedBy>Andres Felipe Escobar</cp:lastModifiedBy>
  <cp:revision>348</cp:revision>
  <dcterms:created xsi:type="dcterms:W3CDTF">2017-11-26T13:54:49Z</dcterms:created>
  <dcterms:modified xsi:type="dcterms:W3CDTF">2018-06-25T16:43:18Z</dcterms:modified>
</cp:coreProperties>
</file>